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 id="2147484739" r:id="rId2"/>
    <p:sldMasterId id="2147484763" r:id="rId3"/>
  </p:sldMasterIdLst>
  <p:notesMasterIdLst>
    <p:notesMasterId r:id="rId62"/>
  </p:notesMasterIdLst>
  <p:handoutMasterIdLst>
    <p:handoutMasterId r:id="rId63"/>
  </p:handoutMasterIdLst>
  <p:sldIdLst>
    <p:sldId id="1981" r:id="rId4"/>
    <p:sldId id="1959" r:id="rId5"/>
    <p:sldId id="2004" r:id="rId6"/>
    <p:sldId id="1969" r:id="rId7"/>
    <p:sldId id="1993" r:id="rId8"/>
    <p:sldId id="2560" r:id="rId9"/>
    <p:sldId id="2576" r:id="rId10"/>
    <p:sldId id="2619" r:id="rId11"/>
    <p:sldId id="1684" r:id="rId12"/>
    <p:sldId id="1971" r:id="rId13"/>
    <p:sldId id="2005" r:id="rId14"/>
    <p:sldId id="2578" r:id="rId15"/>
    <p:sldId id="2580" r:id="rId16"/>
    <p:sldId id="2582" r:id="rId17"/>
    <p:sldId id="1833" r:id="rId18"/>
    <p:sldId id="1973" r:id="rId19"/>
    <p:sldId id="1994" r:id="rId20"/>
    <p:sldId id="2584" r:id="rId21"/>
    <p:sldId id="2585" r:id="rId22"/>
    <p:sldId id="2586" r:id="rId23"/>
    <p:sldId id="1835" r:id="rId24"/>
    <p:sldId id="1988" r:id="rId25"/>
    <p:sldId id="1995" r:id="rId26"/>
    <p:sldId id="2587" r:id="rId27"/>
    <p:sldId id="2588" r:id="rId28"/>
    <p:sldId id="2620" r:id="rId29"/>
    <p:sldId id="2590" r:id="rId30"/>
    <p:sldId id="1990" r:id="rId31"/>
    <p:sldId id="1997" r:id="rId32"/>
    <p:sldId id="2006" r:id="rId33"/>
    <p:sldId id="2591" r:id="rId34"/>
    <p:sldId id="2621" r:id="rId35"/>
    <p:sldId id="2593" r:id="rId36"/>
    <p:sldId id="1999" r:id="rId37"/>
    <p:sldId id="1984" r:id="rId38"/>
    <p:sldId id="2000" r:id="rId39"/>
    <p:sldId id="2596" r:id="rId40"/>
    <p:sldId id="2597" r:id="rId41"/>
    <p:sldId id="2598" r:id="rId42"/>
    <p:sldId id="2600" r:id="rId43"/>
    <p:sldId id="2618" r:id="rId44"/>
    <p:sldId id="1986" r:id="rId45"/>
    <p:sldId id="2001" r:id="rId46"/>
    <p:sldId id="2002" r:id="rId47"/>
    <p:sldId id="2602" r:id="rId48"/>
    <p:sldId id="2604" r:id="rId49"/>
    <p:sldId id="2603" r:id="rId50"/>
    <p:sldId id="2003" r:id="rId51"/>
    <p:sldId id="2007" r:id="rId52"/>
    <p:sldId id="2017" r:id="rId53"/>
    <p:sldId id="2605" r:id="rId54"/>
    <p:sldId id="1810" r:id="rId55"/>
    <p:sldId id="2617" r:id="rId56"/>
    <p:sldId id="2009" r:id="rId57"/>
    <p:sldId id="2018" r:id="rId58"/>
    <p:sldId id="1800" r:id="rId59"/>
    <p:sldId id="1801" r:id="rId60"/>
    <p:sldId id="1786" r:id="rId6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2757C-3C0C-4A84-944B-BE9B7D04E36F}">
          <p14:sldIdLst>
            <p14:sldId id="1981"/>
            <p14:sldId id="1959"/>
            <p14:sldId id="2004"/>
          </p14:sldIdLst>
        </p14:section>
        <p14:section name="L01-Introduction to threat protection with Microsoft 365" id="{BBF9A74C-1EF0-4203-9917-13FA8DA9E974}">
          <p14:sldIdLst>
            <p14:sldId id="1969"/>
            <p14:sldId id="1993"/>
            <p14:sldId id="2560"/>
            <p14:sldId id="2576"/>
            <p14:sldId id="2619"/>
            <p14:sldId id="1684"/>
          </p14:sldIdLst>
        </p14:section>
        <p14:section name="L02-Mitigate incidents using Microsoft 365 Defender" id="{8237C2FA-FF9A-49F6-952D-0109F52DEB70}">
          <p14:sldIdLst>
            <p14:sldId id="1971"/>
            <p14:sldId id="2005"/>
            <p14:sldId id="2578"/>
            <p14:sldId id="2580"/>
            <p14:sldId id="2582"/>
            <p14:sldId id="1833"/>
          </p14:sldIdLst>
        </p14:section>
        <p14:section name="L03-Protect your identities with Azure AD Identity Protection" id="{00728EE6-8345-45E4-A378-3D8E865147C9}">
          <p14:sldIdLst>
            <p14:sldId id="1973"/>
            <p14:sldId id="1994"/>
            <p14:sldId id="2584"/>
            <p14:sldId id="2585"/>
            <p14:sldId id="2586"/>
            <p14:sldId id="1835"/>
          </p14:sldIdLst>
        </p14:section>
        <p14:section name="L04-Remediate risks with Microsoft Defender for Office 365" id="{7F848277-794F-4136-B2CE-AD686A912D86}">
          <p14:sldIdLst>
            <p14:sldId id="1988"/>
            <p14:sldId id="1995"/>
            <p14:sldId id="2587"/>
            <p14:sldId id="2588"/>
            <p14:sldId id="2620"/>
            <p14:sldId id="2590"/>
            <p14:sldId id="1990"/>
          </p14:sldIdLst>
        </p14:section>
        <p14:section name="L05-Microsoft Defender for Identity" id="{D2515A08-40E0-4286-A582-52FC19693B3C}">
          <p14:sldIdLst>
            <p14:sldId id="1997"/>
            <p14:sldId id="2006"/>
            <p14:sldId id="2591"/>
            <p14:sldId id="2621"/>
            <p14:sldId id="2593"/>
            <p14:sldId id="1999"/>
          </p14:sldIdLst>
        </p14:section>
        <p14:section name="L06-Microsoft Cloud App Security" id="{31666057-2067-4BCA-AC37-D3EAC704C406}">
          <p14:sldIdLst>
            <p14:sldId id="1984"/>
            <p14:sldId id="2000"/>
            <p14:sldId id="2596"/>
            <p14:sldId id="2597"/>
            <p14:sldId id="2598"/>
            <p14:sldId id="2600"/>
            <p14:sldId id="2618"/>
            <p14:sldId id="1986"/>
          </p14:sldIdLst>
        </p14:section>
        <p14:section name="L07-Respond to data loss prevention alerts using Microsoft 365" id="{8D9E62FC-03C5-4811-8FC9-7E981BA57F02}">
          <p14:sldIdLst>
            <p14:sldId id="2001"/>
            <p14:sldId id="2002"/>
            <p14:sldId id="2602"/>
            <p14:sldId id="2604"/>
            <p14:sldId id="2603"/>
            <p14:sldId id="2003"/>
          </p14:sldIdLst>
        </p14:section>
        <p14:section name="L08-Manage insider risk in Microsoft 365" id="{4FBDCEB3-60A0-43D1-BD4B-9BEE8570285B}">
          <p14:sldIdLst>
            <p14:sldId id="2007"/>
            <p14:sldId id="2017"/>
            <p14:sldId id="2605"/>
            <p14:sldId id="1810"/>
            <p14:sldId id="2617"/>
            <p14:sldId id="2009"/>
            <p14:sldId id="2018"/>
          </p14:sldIdLst>
        </p14:section>
        <p14:section name="Labs" id="{25645DC8-066F-4C43-BDD0-3C9D7C91432E}">
          <p14:sldIdLst>
            <p14:sldId id="1800"/>
            <p14:sldId id="1801"/>
            <p14:sldId id="1786"/>
          </p14:sldIdLst>
        </p14:section>
        <p14:section name="Template Slides" id="{A9D42DBF-746A-40C1-84EE-C8B01B3FCBA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B56CAD-0787-40BB-895B-6C2A2A2F9E12}" v="88" dt="2021-02-19T20:50:35.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0" autoAdjust="0"/>
    <p:restoredTop sz="82491" autoAdjust="0"/>
  </p:normalViewPr>
  <p:slideViewPr>
    <p:cSldViewPr snapToGrid="0">
      <p:cViewPr varScale="1">
        <p:scale>
          <a:sx n="94" d="100"/>
          <a:sy n="94" d="100"/>
        </p:scale>
        <p:origin x="972" y="8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6/25/2021 5:05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6/25/2021 5:04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nam06.safelinks.protection.outlook.com/?url=https%3A%2F%2Faka.ms%2FMSDO-IG&amp;data=04%7C01%7Cbneeb%40microsoft.com%7C98dc4cac868544a62cef08d8fa277ff7%7C72f988bf86f141af91ab2d7cd011db47%7C1%7C0%7C637534394846276968%7CUnknown%7CTWFpbGZsb3d8eyJWIjoiMC4wLjAwMDAiLCJQIjoiV2luMzIiLCJBTiI6Ik1haWwiLCJXVCI6Mn0%3D%7C1000&amp;sdata=Hka3A5FvD5svw7R%2FC5lBUIFn2iGefgl3wIjTakMRvWQ%3D&amp;reserved=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nam06.safelinks.protection.outlook.com/?url=https%3A%2F%2Faka.ms%2FMSDefenderforIdentity-IG&amp;data=04%7C01%7Cbneeb%40microsoft.com%7C98dc4cac868544a62cef08d8fa277ff7%7C72f988bf86f141af91ab2d7cd011db47%7C1%7C0%7C637534394846286964%7CUnknown%7CTWFpbGZsb3d8eyJWIjoiMC4wLjAwMDAiLCJQIjoiV2luMzIiLCJBTiI6Ik1haWwiLCJXVCI6Mn0%3D%7C1000&amp;sdata=73lyW%2BabuVbr402L5OZYLV%2B%2F8fvXwa4jV4yd%2FGZMTkQ%3D&amp;reserved=0"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nam06.safelinks.protection.outlook.com/?url=https%3A%2F%2Faka.ms%2FDetectThreats-ManageAlerts-MCAS_InteractiveGuide&amp;data=04%7C01%7Cbneeb%40microsoft.com%7C98dc4cac868544a62cef08d8fa277ff7%7C72f988bf86f141af91ab2d7cd011db47%7C1%7C0%7C637534394846246989%7CUnknown%7CTWFpbGZsb3d8eyJWIjoiMC4wLjAwMDAiLCJQIjoiV2luMzIiLCJBTiI6Ik1haWwiLCJXVCI6Mn0%3D%7C1000&amp;sdata=GqrhBkLnSYIeroyzd3KIRPm5U0oll7fqI8HDbxI%2FMl0%3D&amp;reserved=0"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nam06.safelinks.protection.outlook.com/?url=https%3A%2F%2Faka.ms%2FM365Defender-InteractiveGuide&amp;data=04%7C01%7Cbneeb%40microsoft.com%7C98dc4cac868544a62cef08d8fa277ff7%7C72f988bf86f141af91ab2d7cd011db47%7C1%7C0%7C637534394846266976%7CUnknown%7CTWFpbGZsb3d8eyJWIjoiMC4wLjAwMDAiLCJQIjoiV2luMzIiLCJBTiI6Ik1haWwiLCJXVCI6Mn0%3D%7C1000&amp;sdata=WyI5CJ7NQAyheKTG6n3rdVu5XmHScihlEWRyWCcJnhM%3D&amp;reserved=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66699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dirty="0"/>
          </a:p>
          <a:p>
            <a:r>
              <a:rPr lang="en-US" b="1" dirty="0"/>
              <a:t>Microsoft Threat Protection – Incident management</a:t>
            </a:r>
          </a:p>
          <a:p>
            <a:r>
              <a:rPr lang="en-US" dirty="0"/>
              <a:t>https://www.microsoft.com/en-us/videoplayer/embed/RE4Bzwz?postJsllMsg=true</a:t>
            </a:r>
          </a:p>
          <a:p>
            <a:r>
              <a:rPr lang="en-US" dirty="0"/>
              <a:t>(4 minutes)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66822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278500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58144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0832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917986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185507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latin typeface="Segoe UI" panose="020B0502040204020203" pitchFamily="34" charset="0"/>
                <a:cs typeface="Segoe UI" panose="020B0502040204020203" pitchFamily="34" charset="0"/>
              </a:rPr>
              <a:t>- Azure AD Identity Protection</a:t>
            </a:r>
          </a:p>
          <a:p>
            <a:br>
              <a:rPr lang="en-US" dirty="0"/>
            </a:br>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7686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326060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7429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747001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893430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recorded demo is provided to give learners a sense of Microsoft Defender for Office 365.</a:t>
            </a:r>
          </a:p>
          <a:p>
            <a:endParaRPr lang="en-US" dirty="0"/>
          </a:p>
          <a:p>
            <a:r>
              <a:rPr lang="en-US" dirty="0"/>
              <a:t>Follow the annotations and advice for where to click.</a:t>
            </a:r>
          </a:p>
          <a:p>
            <a:endParaRPr lang="en-US" dirty="0"/>
          </a:p>
          <a:p>
            <a:r>
              <a:rPr lang="en-US" dirty="0"/>
              <a:t>Time required: </a:t>
            </a:r>
            <a:r>
              <a:rPr lang="en-US" u="sng" dirty="0"/>
              <a:t>28 minutes</a:t>
            </a:r>
          </a:p>
          <a:p>
            <a:r>
              <a:rPr lang="en-US" dirty="0"/>
              <a:t>  </a:t>
            </a:r>
          </a:p>
          <a:p>
            <a:pPr marL="0" marR="0" lvl="0" indent="0">
              <a:spcBef>
                <a:spcPts val="0"/>
              </a:spcBef>
              <a:spcAft>
                <a:spcPts val="0"/>
              </a:spcAft>
              <a:buFont typeface="Symbol" panose="05050102010706020507" pitchFamily="18" charset="2"/>
              <a:buNone/>
            </a:pPr>
            <a:r>
              <a:rPr lang="en-US" b="1" dirty="0"/>
              <a:t>Guided demo link: </a:t>
            </a:r>
            <a:r>
              <a:rPr lang="en-US" sz="1800" u="sng" dirty="0">
                <a:solidFill>
                  <a:srgbClr val="0563C1"/>
                </a:solidFill>
                <a:effectLst/>
                <a:latin typeface="Calibri" panose="020F0502020204030204" pitchFamily="34" charset="0"/>
                <a:ea typeface="Times New Roman" panose="02020603050405020304" pitchFamily="18" charset="0"/>
                <a:hlinkClick r:id="rId3"/>
              </a:rPr>
              <a:t>https://aka.ms/MSDO-IG</a:t>
            </a:r>
            <a:endParaRPr lang="en-US" sz="1800" dirty="0">
              <a:effectLst/>
              <a:latin typeface="Calibri" panose="020F0502020204030204" pitchFamily="34" charset="0"/>
              <a:ea typeface="Calibri" panose="020F0502020204030204" pitchFamily="34" charset="0"/>
            </a:endParaRPr>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206619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Create Environment</a:t>
            </a:r>
          </a:p>
          <a:p>
            <a:pPr marL="342900" indent="-342900">
              <a:spcAft>
                <a:spcPts val="600"/>
              </a:spcAft>
              <a:buFont typeface="Arial" panose="020B0604020202020204" pitchFamily="34" charset="0"/>
              <a:buChar char="•"/>
            </a:pPr>
            <a:r>
              <a:rPr lang="en-US" dirty="0">
                <a:latin typeface="Segoe UI" panose="020B0502040204020203" pitchFamily="34" charset="0"/>
              </a:rPr>
              <a:t>Device Onboarding</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Device Groups</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Add a </a:t>
            </a:r>
            <a:r>
              <a:rPr lang="en-US" dirty="0">
                <a:latin typeface="Segoe UI" panose="020B0502040204020203" pitchFamily="34" charset="0"/>
              </a:rPr>
              <a:t>Role</a:t>
            </a:r>
            <a:endParaRPr lang="en-US" dirty="0">
              <a:latin typeface="Segoe UI" panose="020B0502040204020203" pitchFamily="34" charset="0"/>
              <a:cs typeface="Segoe UI" panose="020B0502040204020203" pitchFamily="34" charset="0"/>
            </a:endParaRPr>
          </a:p>
          <a:p>
            <a:br>
              <a:rPr lang="en-US" dirty="0"/>
            </a:br>
            <a:endParaRPr lang="en-US" dirty="0"/>
          </a:p>
          <a:p>
            <a:pPr algn="ct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242590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86560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recorded demo is provided to give learners a sense of Microsoft Defender for Identity.</a:t>
            </a:r>
          </a:p>
          <a:p>
            <a:endParaRPr lang="en-US" dirty="0"/>
          </a:p>
          <a:p>
            <a:r>
              <a:rPr lang="en-US" dirty="0"/>
              <a:t>Follow the annotations and advice for where to click.</a:t>
            </a:r>
          </a:p>
          <a:p>
            <a:endParaRPr lang="en-US" dirty="0"/>
          </a:p>
          <a:p>
            <a:r>
              <a:rPr lang="en-US" dirty="0"/>
              <a:t>Time required: </a:t>
            </a:r>
            <a:r>
              <a:rPr lang="en-US" u="sng" dirty="0"/>
              <a:t>30 minutes</a:t>
            </a:r>
          </a:p>
          <a:p>
            <a:r>
              <a:rPr lang="en-US" dirty="0"/>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Guided demo link: </a:t>
            </a:r>
            <a:r>
              <a:rPr lang="en-US" sz="1800" u="sng" dirty="0">
                <a:solidFill>
                  <a:srgbClr val="0563C1"/>
                </a:solidFill>
                <a:effectLst/>
                <a:latin typeface="Calibri" panose="020F0502020204030204" pitchFamily="34" charset="0"/>
                <a:ea typeface="Times New Roman" panose="02020603050405020304" pitchFamily="18" charset="0"/>
                <a:hlinkClick r:id="rId3"/>
              </a:rPr>
              <a:t>https://aka.ms/MSDefenderforIdentity-IG</a:t>
            </a:r>
            <a:endParaRPr lang="en-US" sz="2000" b="0" kern="1200" dirty="0">
              <a:solidFill>
                <a:schemeClr val="tx1"/>
              </a:solidFill>
              <a:effectLst/>
              <a:latin typeface="Segoe UI Light" pitchFamily="34" charset="0"/>
              <a:ea typeface="+mn-ea"/>
              <a:cs typeface="+mn-cs"/>
            </a:endParaRPr>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206619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Interactive guide: Investigate and respond to attacks with Microsoft Defender for Identity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https://mslearn.cloudguides.com/guides/Investigate%20and%20respond%20to%20attacks%20with%20Microsoft%20Defender%20for%20Identity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(14 minutes)</a:t>
            </a:r>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659823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2615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820311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7605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Resources for instructors to use at their discretion: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Microsoft Cloud App Security – comprehensive demo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https://www.microsoft.com/en-us/videoplayer/embed/RE4CMYG?postJsllMsg=true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Follow the annotations and blinking circle for where to 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Time required: </a:t>
            </a:r>
            <a:r>
              <a:rPr lang="en-US" u="sng" dirty="0"/>
              <a:t>26 minutes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946356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614327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recorded demo is provided to give learners a sense of how Microsoft Cloud App Security identifies and investigates risks.</a:t>
            </a:r>
          </a:p>
          <a:p>
            <a:endParaRPr lang="en-US" dirty="0"/>
          </a:p>
          <a:p>
            <a:r>
              <a:rPr lang="en-US" dirty="0"/>
              <a:t>Follow the annotations and advice for where to click.</a:t>
            </a:r>
          </a:p>
          <a:p>
            <a:endParaRPr lang="en-US" dirty="0"/>
          </a:p>
          <a:p>
            <a:r>
              <a:rPr lang="en-US" dirty="0"/>
              <a:t>Time required: </a:t>
            </a:r>
            <a:r>
              <a:rPr lang="en-US" u="sng" dirty="0"/>
              <a:t>11 minutes</a:t>
            </a:r>
          </a:p>
          <a:p>
            <a:r>
              <a:rPr lang="en-US" dirty="0"/>
              <a:t>  </a:t>
            </a:r>
          </a:p>
          <a:p>
            <a:pPr marL="342900" marR="0" lvl="0" indent="-342900">
              <a:spcBef>
                <a:spcPts val="0"/>
              </a:spcBef>
              <a:spcAft>
                <a:spcPts val="0"/>
              </a:spcAft>
              <a:buFont typeface="Symbol" panose="05050102010706020507" pitchFamily="18" charset="2"/>
              <a:buChar char=""/>
            </a:pPr>
            <a:r>
              <a:rPr lang="en-US" b="1" dirty="0"/>
              <a:t>Guided demo link: </a:t>
            </a:r>
            <a:r>
              <a:rPr lang="en-US" sz="1800" u="sng" dirty="0">
                <a:solidFill>
                  <a:srgbClr val="000000"/>
                </a:solidFill>
                <a:effectLst/>
                <a:latin typeface="Calibri" panose="020F0502020204030204" pitchFamily="34" charset="0"/>
                <a:ea typeface="Times New Roman" panose="02020603050405020304" pitchFamily="18" charset="0"/>
                <a:hlinkClick r:id="rId3"/>
              </a:rPr>
              <a:t>https://aka.ms/DetectThreats-ManageAlerts-MCAS_InteractiveGuide</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2000" b="0" kern="1200" dirty="0">
              <a:solidFill>
                <a:schemeClr val="tx1"/>
              </a:solidFill>
              <a:effectLst/>
              <a:latin typeface="Segoe UI Light" pitchFamily="34" charset="0"/>
              <a:ea typeface="+mn-ea"/>
              <a:cs typeface="+mn-cs"/>
            </a:endParaRPr>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066191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34068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211526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15027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DLP in Compliance admin center</a:t>
            </a:r>
          </a:p>
          <a:p>
            <a:pPr marL="342900" indent="-342900">
              <a:spcAft>
                <a:spcPts val="600"/>
              </a:spcAft>
              <a:buFont typeface="Arial" panose="020B0604020202020204" pitchFamily="34" charset="0"/>
              <a:buChar char="•"/>
            </a:pPr>
            <a:r>
              <a:rPr lang="en-US" dirty="0">
                <a:latin typeface="Segoe UI" panose="020B0502040204020203" pitchFamily="34" charset="0"/>
              </a:rPr>
              <a:t>DLP in Cloud App Security</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698631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994675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11484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recorded demo is provided to give learners experience with Insider Risk Management.</a:t>
            </a:r>
          </a:p>
          <a:p>
            <a:endParaRPr lang="en-US" dirty="0"/>
          </a:p>
          <a:p>
            <a:r>
              <a:rPr lang="en-US" dirty="0"/>
              <a:t>Follow the annotations and advice for where to click.</a:t>
            </a:r>
          </a:p>
          <a:p>
            <a:endParaRPr lang="en-US" dirty="0"/>
          </a:p>
          <a:p>
            <a:r>
              <a:rPr lang="en-US" dirty="0"/>
              <a:t>Time required: </a:t>
            </a:r>
            <a:r>
              <a:rPr lang="en-US" u="sng" dirty="0"/>
              <a:t>17 minutes</a:t>
            </a:r>
          </a:p>
          <a:p>
            <a:r>
              <a:rPr lang="en-US" dirty="0"/>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Guided demo link: </a:t>
            </a:r>
            <a:r>
              <a:rPr lang="en-US" sz="2000" b="0" kern="1200" dirty="0">
                <a:solidFill>
                  <a:schemeClr val="tx1"/>
                </a:solidFill>
                <a:effectLst/>
                <a:latin typeface="Segoe UI Light" pitchFamily="34" charset="0"/>
                <a:ea typeface="+mn-ea"/>
                <a:cs typeface="+mn-cs"/>
              </a:rPr>
              <a:t>https://mslearn.cloudguides.com/guides/Minimize%20internal%20risks%20with%20insider%20risk%20management%20in%20Microsoft%20365</a:t>
            </a:r>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2066191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399612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114828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5488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061292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recorded demo is provided to give learners a sense of Microsoft 365 Defender.</a:t>
            </a:r>
          </a:p>
          <a:p>
            <a:endParaRPr lang="en-US" dirty="0"/>
          </a:p>
          <a:p>
            <a:r>
              <a:rPr lang="en-US" dirty="0"/>
              <a:t>Follow the annotations and advice for where to click.</a:t>
            </a:r>
          </a:p>
          <a:p>
            <a:endParaRPr lang="en-US" dirty="0"/>
          </a:p>
          <a:p>
            <a:r>
              <a:rPr lang="en-US" dirty="0"/>
              <a:t>Time required: </a:t>
            </a:r>
            <a:r>
              <a:rPr lang="en-US" u="sng" dirty="0"/>
              <a:t>19 minutes</a:t>
            </a:r>
          </a:p>
          <a:p>
            <a:r>
              <a:rPr lang="en-US" dirty="0"/>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Guided demo link: </a:t>
            </a:r>
            <a:r>
              <a:rPr lang="en-US" sz="1800" u="sng" dirty="0">
                <a:solidFill>
                  <a:srgbClr val="0563C1"/>
                </a:solidFill>
                <a:effectLst/>
                <a:latin typeface="Calibri" panose="020F0502020204030204" pitchFamily="34" charset="0"/>
                <a:ea typeface="Times New Roman" panose="02020603050405020304" pitchFamily="18" charset="0"/>
                <a:hlinkClick r:id="rId3"/>
              </a:rPr>
              <a:t>https://aka.ms/M365Defender-InteractiveGuide</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06619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6/25/2021 5:04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91642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p:nvPicPr>
        <p:blipFill>
          <a:blip r:embed="rId3"/>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958345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p:nvPicPr>
        <p:blipFill rotWithShape="1">
          <a:blip r:embed="rId3"/>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p:nvPicPr>
        <p:blipFill>
          <a:blip r:embed="rId4"/>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7" name="Picture 6" descr="Microsoft Security logo">
            <a:extLst>
              <a:ext uri="{FF2B5EF4-FFF2-40B4-BE49-F238E27FC236}">
                <a16:creationId xmlns:a16="http://schemas.microsoft.com/office/drawing/2014/main" id="{179F2F61-E1D8-4AD3-8BE8-A22CB255CB08}"/>
              </a:ext>
            </a:extLst>
          </p:cNvPr>
          <p:cNvPicPr>
            <a:picLocks noChangeAspect="1"/>
          </p:cNvPicPr>
          <p:nvPr userDrawn="1"/>
        </p:nvPicPr>
        <p:blipFill>
          <a:blip r:embed="rId4"/>
          <a:stretch>
            <a:fillRect/>
          </a:stretch>
        </p:blipFill>
        <p:spPr>
          <a:xfrm>
            <a:off x="136886" y="159692"/>
            <a:ext cx="2887745" cy="871754"/>
          </a:xfrm>
          <a:prstGeom prst="rect">
            <a:avLst/>
          </a:prstGeom>
        </p:spPr>
      </p:pic>
      <p:sp>
        <p:nvSpPr>
          <p:cNvPr id="8" name="Footer Placeholder 1">
            <a:extLst>
              <a:ext uri="{FF2B5EF4-FFF2-40B4-BE49-F238E27FC236}">
                <a16:creationId xmlns:a16="http://schemas.microsoft.com/office/drawing/2014/main" id="{6B4D3644-CD23-485A-B9E5-7BAA6362BFF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9" name="图片 5" descr="图片包含 人, 室内, 桌子, 用&#10;&#10;描述已自动生成">
            <a:extLst>
              <a:ext uri="{FF2B5EF4-FFF2-40B4-BE49-F238E27FC236}">
                <a16:creationId xmlns:a16="http://schemas.microsoft.com/office/drawing/2014/main" id="{230DB2F7-08C6-476A-B8AE-619C011563DC}"/>
              </a:ext>
            </a:extLst>
          </p:cNvPr>
          <p:cNvPicPr>
            <a:picLocks noChangeAspect="1"/>
          </p:cNvPicPr>
          <p:nvPr userDrawn="1"/>
        </p:nvPicPr>
        <p:blipFill rotWithShape="1">
          <a:blip r:embed="rId5"/>
          <a:srcRect l="-1" r="42006"/>
          <a:stretch/>
        </p:blipFill>
        <p:spPr>
          <a:xfrm>
            <a:off x="6228995" y="0"/>
            <a:ext cx="5963005" cy="6858000"/>
          </a:xfrm>
          <a:prstGeom prst="rect">
            <a:avLst/>
          </a:prstGeom>
        </p:spPr>
      </p:pic>
    </p:spTree>
    <p:custDataLst>
      <p:tags r:id="rId1"/>
    </p:custDataLst>
    <p:extLst>
      <p:ext uri="{BB962C8B-B14F-4D97-AF65-F5344CB8AC3E}">
        <p14:creationId xmlns:p14="http://schemas.microsoft.com/office/powerpoint/2010/main" val="22222673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6499900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6733535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2725843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415945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01805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63809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8487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2" y="1214429"/>
            <a:ext cx="11341267"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9" name="Text Placeholder 6">
            <a:extLst>
              <a:ext uri="{FF2B5EF4-FFF2-40B4-BE49-F238E27FC236}">
                <a16:creationId xmlns:a16="http://schemas.microsoft.com/office/drawing/2014/main" id="{D0909D11-14AC-4C74-A6AA-E5A0E9FBF43C}"/>
              </a:ext>
            </a:extLst>
          </p:cNvPr>
          <p:cNvSpPr>
            <a:spLocks noGrp="1"/>
          </p:cNvSpPr>
          <p:nvPr>
            <p:ph type="body" sz="quarter" idx="14"/>
          </p:nvPr>
        </p:nvSpPr>
        <p:spPr>
          <a:xfrm>
            <a:off x="418642" y="4360116"/>
            <a:ext cx="11341265"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a16="http://schemas.microsoft.com/office/drawing/2014/main" id="{D9602833-A9CA-44A2-8A9B-6FE791E5FFCA}"/>
              </a:ext>
            </a:extLst>
          </p:cNvPr>
          <p:cNvSpPr>
            <a:spLocks noGrp="1"/>
          </p:cNvSpPr>
          <p:nvPr>
            <p:ph type="body" sz="quarter" idx="15"/>
          </p:nvPr>
        </p:nvSpPr>
        <p:spPr>
          <a:xfrm>
            <a:off x="418643" y="2789873"/>
            <a:ext cx="11341266"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144842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503459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marL="0" marR="0" lvl="1"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Second level</a:t>
            </a:r>
          </a:p>
          <a:p>
            <a:pPr marL="0" marR="0" lvl="2"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123463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013200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654963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1973645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3274214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0042465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8548879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6464965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96032231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18643"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43267"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259418"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384043"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09530"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34156"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4" name="Text Placeholder 4">
            <a:extLst>
              <a:ext uri="{FF2B5EF4-FFF2-40B4-BE49-F238E27FC236}">
                <a16:creationId xmlns:a16="http://schemas.microsoft.com/office/drawing/2014/main" id="{DFC6A495-0D5E-49BE-9BBC-D2EC0F8A173E}"/>
              </a:ext>
            </a:extLst>
          </p:cNvPr>
          <p:cNvSpPr>
            <a:spLocks noGrp="1"/>
          </p:cNvSpPr>
          <p:nvPr>
            <p:ph type="body" sz="quarter" idx="17" hasCustomPrompt="1"/>
          </p:nvPr>
        </p:nvSpPr>
        <p:spPr>
          <a:xfrm>
            <a:off x="418643" y="1656806"/>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5" name="Text Placeholder 4">
            <a:extLst>
              <a:ext uri="{FF2B5EF4-FFF2-40B4-BE49-F238E27FC236}">
                <a16:creationId xmlns:a16="http://schemas.microsoft.com/office/drawing/2014/main" id="{E993087F-B7F0-452D-9862-4702BDA2A325}"/>
              </a:ext>
            </a:extLst>
          </p:cNvPr>
          <p:cNvSpPr>
            <a:spLocks noGrp="1"/>
          </p:cNvSpPr>
          <p:nvPr>
            <p:ph type="body" sz="quarter" idx="24" hasCustomPrompt="1"/>
          </p:nvPr>
        </p:nvSpPr>
        <p:spPr>
          <a:xfrm>
            <a:off x="4293969"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6" name="Text Placeholder 4">
            <a:extLst>
              <a:ext uri="{FF2B5EF4-FFF2-40B4-BE49-F238E27FC236}">
                <a16:creationId xmlns:a16="http://schemas.microsoft.com/office/drawing/2014/main" id="{789386B5-D7AB-4883-8B79-1205708F3820}"/>
              </a:ext>
            </a:extLst>
          </p:cNvPr>
          <p:cNvSpPr>
            <a:spLocks noGrp="1"/>
          </p:cNvSpPr>
          <p:nvPr>
            <p:ph type="body" sz="quarter" idx="25" hasCustomPrompt="1"/>
          </p:nvPr>
        </p:nvSpPr>
        <p:spPr>
          <a:xfrm>
            <a:off x="8144083"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7" name="Text Placeholder 4">
            <a:extLst>
              <a:ext uri="{FF2B5EF4-FFF2-40B4-BE49-F238E27FC236}">
                <a16:creationId xmlns:a16="http://schemas.microsoft.com/office/drawing/2014/main" id="{A53E5920-F8CB-404E-8418-386AA28C8E57}"/>
              </a:ext>
            </a:extLst>
          </p:cNvPr>
          <p:cNvSpPr>
            <a:spLocks noGrp="1"/>
          </p:cNvSpPr>
          <p:nvPr>
            <p:ph type="body" sz="quarter" idx="28" hasCustomPrompt="1"/>
          </p:nvPr>
        </p:nvSpPr>
        <p:spPr>
          <a:xfrm>
            <a:off x="418643" y="1350193"/>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8" name="Text Placeholder 4">
            <a:extLst>
              <a:ext uri="{FF2B5EF4-FFF2-40B4-BE49-F238E27FC236}">
                <a16:creationId xmlns:a16="http://schemas.microsoft.com/office/drawing/2014/main" id="{BAAF887A-063D-47B7-BE4B-84AA6A570A90}"/>
              </a:ext>
            </a:extLst>
          </p:cNvPr>
          <p:cNvSpPr>
            <a:spLocks noGrp="1"/>
          </p:cNvSpPr>
          <p:nvPr>
            <p:ph type="body" sz="quarter" idx="29" hasCustomPrompt="1"/>
          </p:nvPr>
        </p:nvSpPr>
        <p:spPr>
          <a:xfrm>
            <a:off x="4293969"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30" name="Text Placeholder 4">
            <a:extLst>
              <a:ext uri="{FF2B5EF4-FFF2-40B4-BE49-F238E27FC236}">
                <a16:creationId xmlns:a16="http://schemas.microsoft.com/office/drawing/2014/main" id="{FA83FEC7-8AA2-49C8-A8C6-D867B7F15A92}"/>
              </a:ext>
            </a:extLst>
          </p:cNvPr>
          <p:cNvSpPr>
            <a:spLocks noGrp="1"/>
          </p:cNvSpPr>
          <p:nvPr>
            <p:ph type="body" sz="quarter" idx="30" hasCustomPrompt="1"/>
          </p:nvPr>
        </p:nvSpPr>
        <p:spPr>
          <a:xfrm>
            <a:off x="8144083"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custDataLst>
      <p:tags r:id="rId1"/>
    </p:custDataLst>
    <p:extLst>
      <p:ext uri="{BB962C8B-B14F-4D97-AF65-F5344CB8AC3E}">
        <p14:creationId xmlns:p14="http://schemas.microsoft.com/office/powerpoint/2010/main" val="182278355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4817170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260275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9282253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126623608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963794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1606533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25146722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2</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6596305"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7410734" y="1456897"/>
            <a:ext cx="4362622"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7552537" y="1925795"/>
            <a:ext cx="4079016" cy="32944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648024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4077091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318398"/>
            <a:ext cx="3659644" cy="4200325"/>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Rectangle 6">
            <a:extLst>
              <a:ext uri="{FF2B5EF4-FFF2-40B4-BE49-F238E27FC236}">
                <a16:creationId xmlns:a16="http://schemas.microsoft.com/office/drawing/2014/main" id="{9003B64D-9791-4980-B9F7-4059E0D39C90}"/>
              </a:ext>
              <a:ext uri="{C183D7F6-B498-43B3-948B-1728B52AA6E4}">
                <adec:decorative xmlns:adec="http://schemas.microsoft.com/office/drawing/2017/decorative" val="1"/>
              </a:ext>
            </a:extLst>
          </p:cNvPr>
          <p:cNvSpPr/>
          <p:nvPr userDrawn="1"/>
        </p:nvSpPr>
        <p:spPr bwMode="auto">
          <a:xfrm>
            <a:off x="4282439" y="131839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FD4B3A-BF6E-4E6A-9D7A-CE9A4A45ED0B}"/>
              </a:ext>
              <a:ext uri="{C183D7F6-B498-43B3-948B-1728B52AA6E4}">
                <adec:decorative xmlns:adec="http://schemas.microsoft.com/office/drawing/2017/decorative" val="1"/>
              </a:ext>
            </a:extLst>
          </p:cNvPr>
          <p:cNvSpPr/>
          <p:nvPr userDrawn="1"/>
        </p:nvSpPr>
        <p:spPr bwMode="auto">
          <a:xfrm>
            <a:off x="4282439" y="277554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34687BE-640A-4663-A245-A357FAE7BF9F}"/>
              </a:ext>
              <a:ext uri="{C183D7F6-B498-43B3-948B-1728B52AA6E4}">
                <adec:decorative xmlns:adec="http://schemas.microsoft.com/office/drawing/2017/decorative" val="1"/>
              </a:ext>
            </a:extLst>
          </p:cNvPr>
          <p:cNvSpPr/>
          <p:nvPr userDrawn="1"/>
        </p:nvSpPr>
        <p:spPr bwMode="auto">
          <a:xfrm>
            <a:off x="4282439" y="4211290"/>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7">
            <a:extLst>
              <a:ext uri="{FF2B5EF4-FFF2-40B4-BE49-F238E27FC236}">
                <a16:creationId xmlns:a16="http://schemas.microsoft.com/office/drawing/2014/main" id="{EC429A5F-233E-440A-BE27-73094E45DB05}"/>
              </a:ext>
            </a:extLst>
          </p:cNvPr>
          <p:cNvSpPr>
            <a:spLocks noGrp="1"/>
          </p:cNvSpPr>
          <p:nvPr>
            <p:ph type="pic" sz="quarter" idx="15" hasCustomPrompt="1"/>
          </p:nvPr>
        </p:nvSpPr>
        <p:spPr>
          <a:xfrm>
            <a:off x="4484597" y="1361798"/>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Picture Placeholder 7">
            <a:extLst>
              <a:ext uri="{FF2B5EF4-FFF2-40B4-BE49-F238E27FC236}">
                <a16:creationId xmlns:a16="http://schemas.microsoft.com/office/drawing/2014/main" id="{B1C0865A-C973-494C-9620-F6092B7573D0}"/>
              </a:ext>
            </a:extLst>
          </p:cNvPr>
          <p:cNvSpPr>
            <a:spLocks noGrp="1"/>
          </p:cNvSpPr>
          <p:nvPr>
            <p:ph type="pic" sz="quarter" idx="43" hasCustomPrompt="1"/>
          </p:nvPr>
        </p:nvSpPr>
        <p:spPr>
          <a:xfrm>
            <a:off x="4484597" y="2818553"/>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Picture Placeholder 7">
            <a:extLst>
              <a:ext uri="{FF2B5EF4-FFF2-40B4-BE49-F238E27FC236}">
                <a16:creationId xmlns:a16="http://schemas.microsoft.com/office/drawing/2014/main" id="{0F0AAB44-7C37-4772-AFE5-9647E56A5B43}"/>
              </a:ext>
            </a:extLst>
          </p:cNvPr>
          <p:cNvSpPr>
            <a:spLocks noGrp="1"/>
          </p:cNvSpPr>
          <p:nvPr>
            <p:ph type="pic" sz="quarter" idx="44" hasCustomPrompt="1"/>
          </p:nvPr>
        </p:nvSpPr>
        <p:spPr>
          <a:xfrm>
            <a:off x="4484597" y="4254559"/>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66779755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0818811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436532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99753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294641968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005609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197755194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176213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4572234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064533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1702917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0707758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086343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2062407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884923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3928749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0686685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6288851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00801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164933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94007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24989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7839081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6642616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3728597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9284555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3366983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6551750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6743838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271057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27656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8820502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0"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marL="0" marR="0" lvl="1" indent="0" algn="l" defTabSz="914367" rtl="0" eaLnBrk="1" fontAlgn="auto" latinLnBrk="0" hangingPunct="1">
              <a:lnSpc>
                <a:spcPct val="100000"/>
              </a:lnSpc>
              <a:spcBef>
                <a:spcPts val="392"/>
              </a:spcBef>
              <a:spcAft>
                <a:spcPts val="588"/>
              </a:spcAft>
              <a:buClrTx/>
              <a:buSzPct val="90000"/>
              <a:buFontTx/>
              <a:buNone/>
              <a:tabLst/>
            </a:pPr>
            <a:r>
              <a:rPr lang="en-US"/>
              <a:t>Second level</a:t>
            </a:r>
          </a:p>
          <a:p>
            <a:pPr marL="0" marR="0" lvl="2" indent="0" algn="l" defTabSz="914367" rtl="0" eaLnBrk="1" fontAlgn="auto" latinLnBrk="0" hangingPunct="1">
              <a:lnSpc>
                <a:spcPct val="100000"/>
              </a:lnSpc>
              <a:spcBef>
                <a:spcPts val="392"/>
              </a:spcBef>
              <a:spcAft>
                <a:spcPts val="588"/>
              </a:spcAft>
              <a:buClrTx/>
              <a:buSzPct val="90000"/>
              <a:buFontTx/>
              <a:buNone/>
              <a:tabLst/>
            </a:pPr>
            <a:r>
              <a:rPr lang="en-US"/>
              <a:t>Third level</a:t>
            </a:r>
          </a:p>
          <a:p>
            <a:pPr marL="0" marR="0" lvl="3" indent="0" algn="l" defTabSz="914367" rtl="0" eaLnBrk="1" fontAlgn="auto" latinLnBrk="0" hangingPunct="1">
              <a:lnSpc>
                <a:spcPct val="100000"/>
              </a:lnSpc>
              <a:spcBef>
                <a:spcPts val="392"/>
              </a:spcBef>
              <a:spcAft>
                <a:spcPts val="588"/>
              </a:spcAft>
              <a:buClrTx/>
              <a:buSzPct val="90000"/>
              <a:buFontTx/>
              <a:buNone/>
              <a:tabLst/>
            </a:pPr>
            <a:r>
              <a:rPr lang="en-US"/>
              <a:t>Fourth level</a:t>
            </a:r>
          </a:p>
          <a:p>
            <a:pPr marL="0" marR="0" lvl="4" indent="0" algn="l" defTabSz="914367" rtl="0" eaLnBrk="1" fontAlgn="auto" latinLnBrk="0" hangingPunct="1">
              <a:lnSpc>
                <a:spcPct val="100000"/>
              </a:lnSpc>
              <a:spcBef>
                <a:spcPts val="392"/>
              </a:spcBef>
              <a:spcAft>
                <a:spcPts val="588"/>
              </a:spcAft>
              <a:buClrTx/>
              <a:buSzPct val="90000"/>
              <a:buFontTx/>
              <a:buNone/>
              <a:tabLst/>
            </a:pPr>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055815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013917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05104257"/>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5579665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4010846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2691914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192784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456797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8843010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3879107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8804526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3F4E0652-F29D-4D03-92C7-CD759431CD3F}"/>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157207275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1024040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1_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23818858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userDrawn="1"/>
        </p:nvPicPr>
        <p:blipFill rotWithShape="1">
          <a:blip r:embed="rId2"/>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3"/>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43A5E"/>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122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033252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0237562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742823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1882116"/>
            <a:ext cx="4167887" cy="543185"/>
          </a:xfrm>
        </p:spPr>
        <p:txBody>
          <a:bodyPr anchor="t" anchorCtr="0">
            <a:spAutoFit/>
          </a:bodyPr>
          <a:lstStyle>
            <a:lvl1pPr>
              <a:defRPr sz="3529">
                <a:solidFill>
                  <a:schemeClr val="tx1"/>
                </a:solidFill>
              </a:defRPr>
            </a:lvl1pPr>
          </a:lstStyle>
          <a:p>
            <a:endParaRPr lang="en-US"/>
          </a:p>
        </p:txBody>
      </p:sp>
    </p:spTree>
    <p:extLst>
      <p:ext uri="{BB962C8B-B14F-4D97-AF65-F5344CB8AC3E}">
        <p14:creationId xmlns:p14="http://schemas.microsoft.com/office/powerpoint/2010/main" val="69097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79">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73704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endParaRPr lang="en-US"/>
          </a:p>
        </p:txBody>
      </p:sp>
    </p:spTree>
    <p:extLst>
      <p:ext uri="{BB962C8B-B14F-4D97-AF65-F5344CB8AC3E}">
        <p14:creationId xmlns:p14="http://schemas.microsoft.com/office/powerpoint/2010/main" val="405434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26908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67978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51729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5262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8763054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6364096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38448737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9224328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98072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86250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5238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438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031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7629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0828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7283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518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dirty="0"/>
              <a:t>© Microsoft Corporation 					 	 	 Microsoft 365 </a:t>
            </a:r>
          </a:p>
        </p:txBody>
      </p:sp>
    </p:spTree>
    <p:extLst>
      <p:ext uri="{BB962C8B-B14F-4D97-AF65-F5344CB8AC3E}">
        <p14:creationId xmlns:p14="http://schemas.microsoft.com/office/powerpoint/2010/main" val="14951981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dirty="0">
                <a:solidFill>
                  <a:schemeClr val="tx1"/>
                </a:solidFill>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3258311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41023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46009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image" Target="../media/image18.emf"/><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2.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55" Type="http://schemas.openxmlformats.org/officeDocument/2006/relationships/slideLayout" Target="../slideLayouts/slideLayout153.xml"/><Relationship Id="rId63" Type="http://schemas.openxmlformats.org/officeDocument/2006/relationships/slideLayout" Target="../slideLayouts/slideLayout161.xml"/><Relationship Id="rId68" Type="http://schemas.openxmlformats.org/officeDocument/2006/relationships/slideLayout" Target="../slideLayouts/slideLayout166.xml"/><Relationship Id="rId76" Type="http://schemas.openxmlformats.org/officeDocument/2006/relationships/slideLayout" Target="../slideLayouts/slideLayout174.xml"/><Relationship Id="rId7" Type="http://schemas.openxmlformats.org/officeDocument/2006/relationships/slideLayout" Target="../slideLayouts/slideLayout105.xml"/><Relationship Id="rId71" Type="http://schemas.openxmlformats.org/officeDocument/2006/relationships/slideLayout" Target="../slideLayouts/slideLayout169.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slideLayout" Target="../slideLayouts/slideLayout151.xml"/><Relationship Id="rId58" Type="http://schemas.openxmlformats.org/officeDocument/2006/relationships/slideLayout" Target="../slideLayouts/slideLayout156.xml"/><Relationship Id="rId66" Type="http://schemas.openxmlformats.org/officeDocument/2006/relationships/slideLayout" Target="../slideLayouts/slideLayout164.xml"/><Relationship Id="rId74" Type="http://schemas.openxmlformats.org/officeDocument/2006/relationships/slideLayout" Target="../slideLayouts/slideLayout172.xml"/><Relationship Id="rId79" Type="http://schemas.openxmlformats.org/officeDocument/2006/relationships/tags" Target="../tags/tag1.xml"/><Relationship Id="rId5" Type="http://schemas.openxmlformats.org/officeDocument/2006/relationships/slideLayout" Target="../slideLayouts/slideLayout103.xml"/><Relationship Id="rId61" Type="http://schemas.openxmlformats.org/officeDocument/2006/relationships/slideLayout" Target="../slideLayouts/slideLayout159.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slideLayout" Target="../slideLayouts/slideLayout150.xml"/><Relationship Id="rId60" Type="http://schemas.openxmlformats.org/officeDocument/2006/relationships/slideLayout" Target="../slideLayouts/slideLayout158.xml"/><Relationship Id="rId65" Type="http://schemas.openxmlformats.org/officeDocument/2006/relationships/slideLayout" Target="../slideLayouts/slideLayout163.xml"/><Relationship Id="rId73" Type="http://schemas.openxmlformats.org/officeDocument/2006/relationships/slideLayout" Target="../slideLayouts/slideLayout171.xml"/><Relationship Id="rId78" Type="http://schemas.openxmlformats.org/officeDocument/2006/relationships/theme" Target="../theme/theme3.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56" Type="http://schemas.openxmlformats.org/officeDocument/2006/relationships/slideLayout" Target="../slideLayouts/slideLayout154.xml"/><Relationship Id="rId64" Type="http://schemas.openxmlformats.org/officeDocument/2006/relationships/slideLayout" Target="../slideLayouts/slideLayout162.xml"/><Relationship Id="rId69" Type="http://schemas.openxmlformats.org/officeDocument/2006/relationships/slideLayout" Target="../slideLayouts/slideLayout167.xml"/><Relationship Id="rId77" Type="http://schemas.openxmlformats.org/officeDocument/2006/relationships/slideLayout" Target="../slideLayouts/slideLayout175.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72" Type="http://schemas.openxmlformats.org/officeDocument/2006/relationships/slideLayout" Target="../slideLayouts/slideLayout170.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59" Type="http://schemas.openxmlformats.org/officeDocument/2006/relationships/slideLayout" Target="../slideLayouts/slideLayout157.xml"/><Relationship Id="rId67" Type="http://schemas.openxmlformats.org/officeDocument/2006/relationships/slideLayout" Target="../slideLayouts/slideLayout165.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slideLayout" Target="../slideLayouts/slideLayout152.xml"/><Relationship Id="rId62" Type="http://schemas.openxmlformats.org/officeDocument/2006/relationships/slideLayout" Target="../slideLayouts/slideLayout160.xml"/><Relationship Id="rId70" Type="http://schemas.openxmlformats.org/officeDocument/2006/relationships/slideLayout" Target="../slideLayouts/slideLayout168.xml"/><Relationship Id="rId75" Type="http://schemas.openxmlformats.org/officeDocument/2006/relationships/slideLayout" Target="../slideLayouts/slideLayout173.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57"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a:solidFill>
                  <a:schemeClr val="bg1">
                    <a:lumMod val="75000"/>
                  </a:schemeClr>
                </a:solidFill>
              </a:rPr>
              <a:t>Closed captioning</a:t>
            </a:r>
            <a:br>
              <a:rPr lang="en-US" sz="700">
                <a:solidFill>
                  <a:schemeClr val="bg1">
                    <a:lumMod val="75000"/>
                  </a:schemeClr>
                </a:solidFill>
              </a:rPr>
            </a:br>
            <a:r>
              <a:rPr lang="en-US" sz="70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28" r:id="rId6"/>
    <p:sldLayoutId id="2147484680" r:id="rId7"/>
    <p:sldLayoutId id="2147484610" r:id="rId8"/>
    <p:sldLayoutId id="2147484684" r:id="rId9"/>
    <p:sldLayoutId id="2147484670" r:id="rId10"/>
    <p:sldLayoutId id="2147484671" r:id="rId11"/>
    <p:sldLayoutId id="2147484682" r:id="rId12"/>
    <p:sldLayoutId id="2147484677" r:id="rId13"/>
    <p:sldLayoutId id="2147484727" r:id="rId14"/>
    <p:sldLayoutId id="2147484691" r:id="rId15"/>
    <p:sldLayoutId id="2147484692" r:id="rId16"/>
    <p:sldLayoutId id="2147484693" r:id="rId17"/>
    <p:sldLayoutId id="2147484694" r:id="rId18"/>
    <p:sldLayoutId id="2147484695" r:id="rId19"/>
    <p:sldLayoutId id="2147484560" r:id="rId20"/>
    <p:sldLayoutId id="2147484580" r:id="rId21"/>
    <p:sldLayoutId id="2147484566" r:id="rId22"/>
    <p:sldLayoutId id="2147484696" r:id="rId23"/>
    <p:sldLayoutId id="2147484697" r:id="rId24"/>
    <p:sldLayoutId id="2147484675" r:id="rId25"/>
    <p:sldLayoutId id="2147484676" r:id="rId26"/>
    <p:sldLayoutId id="2147484711" r:id="rId27"/>
    <p:sldLayoutId id="2147484721" r:id="rId28"/>
    <p:sldLayoutId id="2147484720" r:id="rId29"/>
    <p:sldLayoutId id="2147484726" r:id="rId30"/>
    <p:sldLayoutId id="2147484570" r:id="rId31"/>
    <p:sldLayoutId id="2147484571" r:id="rId32"/>
    <p:sldLayoutId id="2147484572" r:id="rId33"/>
    <p:sldLayoutId id="2147484688" r:id="rId34"/>
    <p:sldLayoutId id="2147484689" r:id="rId35"/>
    <p:sldLayoutId id="2147484690" r:id="rId36"/>
    <p:sldLayoutId id="2147484724" r:id="rId37"/>
    <p:sldLayoutId id="2147484725" r:id="rId38"/>
    <p:sldLayoutId id="2147484722" r:id="rId39"/>
    <p:sldLayoutId id="2147484683" r:id="rId40"/>
    <p:sldLayoutId id="2147484685" r:id="rId41"/>
    <p:sldLayoutId id="2147484673" r:id="rId42"/>
    <p:sldLayoutId id="2147484678" r:id="rId43"/>
    <p:sldLayoutId id="2147484679" r:id="rId44"/>
    <p:sldLayoutId id="2147484717" r:id="rId45"/>
    <p:sldLayoutId id="2147484718" r:id="rId46"/>
    <p:sldLayoutId id="2147484712" r:id="rId47"/>
    <p:sldLayoutId id="2147484713" r:id="rId48"/>
    <p:sldLayoutId id="2147484714" r:id="rId49"/>
    <p:sldLayoutId id="2147484715" r:id="rId50"/>
    <p:sldLayoutId id="2147484716" r:id="rId51"/>
    <p:sldLayoutId id="2147484723" r:id="rId52"/>
    <p:sldLayoutId id="2147484686" r:id="rId53"/>
    <p:sldLayoutId id="2147484674" r:id="rId54"/>
    <p:sldLayoutId id="2147484702" r:id="rId55"/>
    <p:sldLayoutId id="2147484719" r:id="rId56"/>
    <p:sldLayoutId id="2147484701" r:id="rId57"/>
    <p:sldLayoutId id="2147484699" r:id="rId58"/>
    <p:sldLayoutId id="2147484700" r:id="rId59"/>
    <p:sldLayoutId id="2147484703" r:id="rId60"/>
    <p:sldLayoutId id="2147484704" r:id="rId61"/>
    <p:sldLayoutId id="2147484705" r:id="rId62"/>
    <p:sldLayoutId id="2147484706" r:id="rId63"/>
    <p:sldLayoutId id="2147484707" r:id="rId64"/>
    <p:sldLayoutId id="2147484730" r:id="rId65"/>
    <p:sldLayoutId id="2147484710" r:id="rId66"/>
    <p:sldLayoutId id="2147484729" r:id="rId67"/>
    <p:sldLayoutId id="2147484731" r:id="rId68"/>
    <p:sldLayoutId id="2147484732" r:id="rId69"/>
    <p:sldLayoutId id="2147484733" r:id="rId70"/>
    <p:sldLayoutId id="2147484698" r:id="rId71"/>
    <p:sldLayoutId id="2147484735" r:id="rId72"/>
    <p:sldLayoutId id="2147484736" r:id="rId73"/>
    <p:sldLayoutId id="2147484737" r:id="rId74"/>
    <p:sldLayoutId id="2147484738" r:id="rId7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126630"/>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custDataLst>
      <p:tags r:id="rId79"/>
    </p:custDataLst>
    <p:extLst>
      <p:ext uri="{BB962C8B-B14F-4D97-AF65-F5344CB8AC3E}">
        <p14:creationId xmlns:p14="http://schemas.microsoft.com/office/powerpoint/2010/main" val="2577641448"/>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4792" r:id="rId29"/>
    <p:sldLayoutId id="2147484793" r:id="rId30"/>
    <p:sldLayoutId id="2147484794" r:id="rId31"/>
    <p:sldLayoutId id="2147484795" r:id="rId32"/>
    <p:sldLayoutId id="2147484796" r:id="rId33"/>
    <p:sldLayoutId id="2147484797" r:id="rId34"/>
    <p:sldLayoutId id="2147484798" r:id="rId35"/>
    <p:sldLayoutId id="2147484799" r:id="rId36"/>
    <p:sldLayoutId id="2147484800" r:id="rId37"/>
    <p:sldLayoutId id="2147484801" r:id="rId38"/>
    <p:sldLayoutId id="2147484802" r:id="rId39"/>
    <p:sldLayoutId id="2147484803" r:id="rId40"/>
    <p:sldLayoutId id="2147484804" r:id="rId41"/>
    <p:sldLayoutId id="2147484805" r:id="rId42"/>
    <p:sldLayoutId id="2147484806" r:id="rId43"/>
    <p:sldLayoutId id="2147484807" r:id="rId44"/>
    <p:sldLayoutId id="2147484808" r:id="rId45"/>
    <p:sldLayoutId id="2147484809" r:id="rId46"/>
    <p:sldLayoutId id="2147484810" r:id="rId47"/>
    <p:sldLayoutId id="2147484811" r:id="rId48"/>
    <p:sldLayoutId id="2147484812" r:id="rId49"/>
    <p:sldLayoutId id="2147484813" r:id="rId50"/>
    <p:sldLayoutId id="2147484814" r:id="rId51"/>
    <p:sldLayoutId id="2147484815" r:id="rId52"/>
    <p:sldLayoutId id="2147484816" r:id="rId53"/>
    <p:sldLayoutId id="2147484817" r:id="rId54"/>
    <p:sldLayoutId id="2147484818" r:id="rId55"/>
    <p:sldLayoutId id="2147484819" r:id="rId56"/>
    <p:sldLayoutId id="2147484820" r:id="rId57"/>
    <p:sldLayoutId id="2147484821" r:id="rId58"/>
    <p:sldLayoutId id="2147484822" r:id="rId59"/>
    <p:sldLayoutId id="2147484823" r:id="rId60"/>
    <p:sldLayoutId id="2147484824" r:id="rId61"/>
    <p:sldLayoutId id="2147484825" r:id="rId62"/>
    <p:sldLayoutId id="2147484826" r:id="rId63"/>
    <p:sldLayoutId id="2147484827" r:id="rId64"/>
    <p:sldLayoutId id="2147484828" r:id="rId65"/>
    <p:sldLayoutId id="2147484829" r:id="rId66"/>
    <p:sldLayoutId id="2147484830" r:id="rId67"/>
    <p:sldLayoutId id="2147484831" r:id="rId68"/>
    <p:sldLayoutId id="2147484832" r:id="rId69"/>
    <p:sldLayoutId id="2147484833" r:id="rId70"/>
    <p:sldLayoutId id="2147484834" r:id="rId71"/>
    <p:sldLayoutId id="2147484835" r:id="rId72"/>
    <p:sldLayoutId id="2147484836" r:id="rId73"/>
    <p:sldLayoutId id="2147484837" r:id="rId74"/>
    <p:sldLayoutId id="2147484838" r:id="rId75"/>
    <p:sldLayoutId id="2147484839" r:id="rId76"/>
    <p:sldLayoutId id="2147484840" r:id="rId77"/>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9.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5.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5.xml"/></Relationships>
</file>

<file path=ppt/slides/_rels/slide4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2.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73.xml"/><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fr-FR" sz="3600" dirty="0"/>
              <a:t>SC-200T00A</a:t>
            </a:r>
            <a:br>
              <a:rPr lang="fr-FR" sz="3600" dirty="0"/>
            </a:br>
            <a:r>
              <a:rPr lang="fr-FR" sz="3600" dirty="0"/>
              <a:t>Microsoft Security Operations </a:t>
            </a:r>
            <a:r>
              <a:rPr lang="fr-FR" sz="3600" dirty="0" err="1"/>
              <a:t>Analyst</a:t>
            </a: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4294967295"/>
          </p:nvPr>
        </p:nvSpPr>
        <p:spPr>
          <a:xfrm>
            <a:off x="442466" y="4350114"/>
            <a:ext cx="5413394" cy="908839"/>
          </a:xfrm>
        </p:spPr>
        <p:txBody>
          <a:bodyPr/>
          <a:lstStyle/>
          <a:p>
            <a:r>
              <a:rPr lang="en-US">
                <a:solidFill>
                  <a:schemeClr val="tx1"/>
                </a:solidFill>
              </a:rPr>
              <a:t>Author name</a:t>
            </a:r>
            <a:br>
              <a:rPr lang="en-US">
                <a:solidFill>
                  <a:schemeClr val="tx1"/>
                </a:solidFill>
              </a:rPr>
            </a:br>
            <a:r>
              <a:rPr lang="en-US">
                <a:solidFill>
                  <a:schemeClr val="tx1"/>
                </a:solidFill>
              </a:rPr>
              <a:t>Date</a:t>
            </a:r>
          </a:p>
        </p:txBody>
      </p:sp>
    </p:spTree>
    <p:extLst>
      <p:ext uri="{BB962C8B-B14F-4D97-AF65-F5344CB8AC3E}">
        <p14:creationId xmlns:p14="http://schemas.microsoft.com/office/powerpoint/2010/main" val="39379697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2: Mitigate incidents using Microsoft 365 Defender</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8476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Manage incidents in Microsoft 365 Defender</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Investigate incidents in Microsoft 365 Defender</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3976420"/>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183893"/>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47219"/>
            <a:ext cx="4892985" cy="607124"/>
          </a:xfrm>
          <a:prstGeom prst="rect">
            <a:avLst/>
          </a:prstGeom>
          <a:noFill/>
        </p:spPr>
        <p:txBody>
          <a:bodyPr wrap="square" lIns="0" tIns="0" rIns="0" bIns="0" rtlCol="0" anchor="ctr">
            <a:noAutofit/>
          </a:bodyPr>
          <a:lstStyle/>
          <a:p>
            <a:r>
              <a:rPr lang="en-US" sz="1961" dirty="0"/>
              <a:t>Conduct advanced hunting in Microsoft 365 Defender</a:t>
            </a:r>
          </a:p>
        </p:txBody>
      </p:sp>
    </p:spTree>
    <p:extLst>
      <p:ext uri="{BB962C8B-B14F-4D97-AF65-F5344CB8AC3E}">
        <p14:creationId xmlns:p14="http://schemas.microsoft.com/office/powerpoint/2010/main" val="41376154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121930"/>
            <a:ext cx="11341268" cy="680196"/>
          </a:xfrm>
        </p:spPr>
        <p:txBody>
          <a:bodyPr/>
          <a:lstStyle/>
          <a:p>
            <a:r>
              <a:rPr lang="en-US" dirty="0"/>
              <a:t>Use the Microsoft 365 Defender portal</a:t>
            </a:r>
          </a:p>
        </p:txBody>
      </p:sp>
      <p:sp>
        <p:nvSpPr>
          <p:cNvPr id="7" name="Text Placeholder 6">
            <a:extLst>
              <a:ext uri="{FF2B5EF4-FFF2-40B4-BE49-F238E27FC236}">
                <a16:creationId xmlns:a16="http://schemas.microsoft.com/office/drawing/2014/main" id="{253FE88C-E437-4416-9F2E-73E8CB114496}"/>
              </a:ext>
            </a:extLst>
          </p:cNvPr>
          <p:cNvSpPr>
            <a:spLocks noGrp="1"/>
          </p:cNvSpPr>
          <p:nvPr>
            <p:ph type="body" sz="quarter" idx="36"/>
          </p:nvPr>
        </p:nvSpPr>
        <p:spPr>
          <a:xfrm>
            <a:off x="418642" y="790558"/>
            <a:ext cx="11341267" cy="615553"/>
          </a:xfrm>
        </p:spPr>
        <p:txBody>
          <a:bodyPr/>
          <a:lstStyle/>
          <a:p>
            <a:r>
              <a:rPr lang="en-US" dirty="0"/>
              <a:t>The Microsoft 365 Defender portal (https://security.microsoft.com/) is a specialized workspace designed to meet the needs of security teams.</a:t>
            </a:r>
          </a:p>
        </p:txBody>
      </p:sp>
      <p:sp>
        <p:nvSpPr>
          <p:cNvPr id="6" name="Text Placeholder 5"/>
          <p:cNvSpPr>
            <a:spLocks noGrp="1"/>
          </p:cNvSpPr>
          <p:nvPr>
            <p:ph type="body" sz="quarter" idx="11"/>
          </p:nvPr>
        </p:nvSpPr>
        <p:spPr/>
        <p:txBody>
          <a:bodyPr/>
          <a:lstStyle/>
          <a:p>
            <a:pPr lvl="1"/>
            <a:r>
              <a:rPr lang="en-US" dirty="0"/>
              <a:t>Incidents</a:t>
            </a:r>
          </a:p>
        </p:txBody>
      </p:sp>
      <p:sp>
        <p:nvSpPr>
          <p:cNvPr id="2" name="Text Placeholder 1"/>
          <p:cNvSpPr>
            <a:spLocks noGrp="1"/>
          </p:cNvSpPr>
          <p:nvPr>
            <p:ph type="body" sz="quarter" idx="15"/>
          </p:nvPr>
        </p:nvSpPr>
        <p:spPr/>
        <p:txBody>
          <a:bodyPr/>
          <a:lstStyle/>
          <a:p>
            <a:pPr lvl="1"/>
            <a:r>
              <a:rPr lang="en-US" dirty="0"/>
              <a:t>Alerts</a:t>
            </a:r>
          </a:p>
        </p:txBody>
      </p:sp>
      <p:sp>
        <p:nvSpPr>
          <p:cNvPr id="3" name="Text Placeholder 2"/>
          <p:cNvSpPr>
            <a:spLocks noGrp="1"/>
          </p:cNvSpPr>
          <p:nvPr>
            <p:ph type="body" sz="quarter" idx="17"/>
          </p:nvPr>
        </p:nvSpPr>
        <p:spPr/>
        <p:txBody>
          <a:bodyPr/>
          <a:lstStyle/>
          <a:p>
            <a:pPr lvl="1"/>
            <a:r>
              <a:rPr lang="en-US" dirty="0"/>
              <a:t>Hunting</a:t>
            </a:r>
          </a:p>
        </p:txBody>
      </p:sp>
      <p:sp>
        <p:nvSpPr>
          <p:cNvPr id="4" name="Text Placeholder 3"/>
          <p:cNvSpPr>
            <a:spLocks noGrp="1"/>
          </p:cNvSpPr>
          <p:nvPr>
            <p:ph type="body" sz="quarter" idx="19"/>
          </p:nvPr>
        </p:nvSpPr>
        <p:spPr/>
        <p:txBody>
          <a:bodyPr/>
          <a:lstStyle/>
          <a:p>
            <a:pPr lvl="1"/>
            <a:r>
              <a:rPr lang="en-US" dirty="0"/>
              <a:t>Action Center</a:t>
            </a:r>
          </a:p>
        </p:txBody>
      </p:sp>
      <p:sp>
        <p:nvSpPr>
          <p:cNvPr id="5" name="Text Placeholder 4"/>
          <p:cNvSpPr>
            <a:spLocks noGrp="1"/>
          </p:cNvSpPr>
          <p:nvPr>
            <p:ph type="body" sz="quarter" idx="21"/>
          </p:nvPr>
        </p:nvSpPr>
        <p:spPr/>
        <p:txBody>
          <a:bodyPr/>
          <a:lstStyle/>
          <a:p>
            <a:pPr lvl="1"/>
            <a:r>
              <a:rPr lang="en-US" dirty="0"/>
              <a:t>Secure Score</a:t>
            </a:r>
          </a:p>
        </p:txBody>
      </p:sp>
      <p:grpSp>
        <p:nvGrpSpPr>
          <p:cNvPr id="271" name="Group 270">
            <a:extLst>
              <a:ext uri="{FF2B5EF4-FFF2-40B4-BE49-F238E27FC236}">
                <a16:creationId xmlns:a16="http://schemas.microsoft.com/office/drawing/2014/main" id="{096ADC66-2CA0-4F05-A835-ED5DEEE8AC99}"/>
              </a:ext>
            </a:extLst>
          </p:cNvPr>
          <p:cNvGrpSpPr/>
          <p:nvPr/>
        </p:nvGrpSpPr>
        <p:grpSpPr>
          <a:xfrm>
            <a:off x="6425743" y="1493664"/>
            <a:ext cx="717140" cy="717242"/>
            <a:chOff x="418643" y="1493664"/>
            <a:chExt cx="717140" cy="717242"/>
          </a:xfrm>
        </p:grpSpPr>
        <p:grpSp>
          <p:nvGrpSpPr>
            <p:cNvPr id="272" name="Group 271">
              <a:extLst>
                <a:ext uri="{FF2B5EF4-FFF2-40B4-BE49-F238E27FC236}">
                  <a16:creationId xmlns:a16="http://schemas.microsoft.com/office/drawing/2014/main" id="{5CC0EB1D-3183-43E7-A99F-684239D51F84}"/>
                </a:ext>
              </a:extLst>
            </p:cNvPr>
            <p:cNvGrpSpPr/>
            <p:nvPr/>
          </p:nvGrpSpPr>
          <p:grpSpPr>
            <a:xfrm>
              <a:off x="418643" y="1493664"/>
              <a:ext cx="717140" cy="717242"/>
              <a:chOff x="418643" y="1493664"/>
              <a:chExt cx="717140" cy="717242"/>
            </a:xfrm>
          </p:grpSpPr>
          <p:sp>
            <p:nvSpPr>
              <p:cNvPr id="274" name="Freeform 5">
                <a:extLst>
                  <a:ext uri="{FF2B5EF4-FFF2-40B4-BE49-F238E27FC236}">
                    <a16:creationId xmlns:a16="http://schemas.microsoft.com/office/drawing/2014/main" id="{F8413D0E-C8B3-4A51-9AA2-3C13967843EE}"/>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5" name="Freeform 6">
                <a:extLst>
                  <a:ext uri="{FF2B5EF4-FFF2-40B4-BE49-F238E27FC236}">
                    <a16:creationId xmlns:a16="http://schemas.microsoft.com/office/drawing/2014/main" id="{D1BD0FC7-EDDE-4264-B3CE-7D461679F4D4}"/>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3" name="Lock" title="Icon of a padlock">
              <a:extLst>
                <a:ext uri="{FF2B5EF4-FFF2-40B4-BE49-F238E27FC236}">
                  <a16:creationId xmlns:a16="http://schemas.microsoft.com/office/drawing/2014/main" id="{0AE59C0B-9DC2-470F-BC36-5A052FFD6B74}"/>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Endpoints</a:t>
            </a:r>
          </a:p>
        </p:txBody>
      </p:sp>
      <p:grpSp>
        <p:nvGrpSpPr>
          <p:cNvPr id="266" name="Group 265">
            <a:extLst>
              <a:ext uri="{FF2B5EF4-FFF2-40B4-BE49-F238E27FC236}">
                <a16:creationId xmlns:a16="http://schemas.microsoft.com/office/drawing/2014/main" id="{9873782D-71C7-423C-90FA-388285218824}"/>
              </a:ext>
            </a:extLst>
          </p:cNvPr>
          <p:cNvGrpSpPr/>
          <p:nvPr/>
        </p:nvGrpSpPr>
        <p:grpSpPr>
          <a:xfrm>
            <a:off x="6425743" y="2324084"/>
            <a:ext cx="717140" cy="717242"/>
            <a:chOff x="418643" y="2324084"/>
            <a:chExt cx="717140" cy="717242"/>
          </a:xfrm>
        </p:grpSpPr>
        <p:grpSp>
          <p:nvGrpSpPr>
            <p:cNvPr id="267" name="Group 266">
              <a:extLst>
                <a:ext uri="{FF2B5EF4-FFF2-40B4-BE49-F238E27FC236}">
                  <a16:creationId xmlns:a16="http://schemas.microsoft.com/office/drawing/2014/main" id="{2FFDE3C8-66F6-4E95-B83B-C672D5A0E88F}"/>
                </a:ext>
              </a:extLst>
            </p:cNvPr>
            <p:cNvGrpSpPr/>
            <p:nvPr/>
          </p:nvGrpSpPr>
          <p:grpSpPr>
            <a:xfrm>
              <a:off x="418643" y="2324084"/>
              <a:ext cx="717140" cy="717242"/>
              <a:chOff x="418643" y="2324084"/>
              <a:chExt cx="717140" cy="717242"/>
            </a:xfrm>
          </p:grpSpPr>
          <p:sp>
            <p:nvSpPr>
              <p:cNvPr id="269" name="Freeform 5">
                <a:extLst>
                  <a:ext uri="{FF2B5EF4-FFF2-40B4-BE49-F238E27FC236}">
                    <a16:creationId xmlns:a16="http://schemas.microsoft.com/office/drawing/2014/main" id="{074AE586-5C38-466A-87BC-B1950228B10D}"/>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0" name="Freeform 6">
                <a:extLst>
                  <a:ext uri="{FF2B5EF4-FFF2-40B4-BE49-F238E27FC236}">
                    <a16:creationId xmlns:a16="http://schemas.microsoft.com/office/drawing/2014/main" id="{B10F7902-8DC7-4701-89DB-1BA94B5314B3}"/>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8" name="shield_3" title="Icon of a shield with an exclamation point inside">
              <a:extLst>
                <a:ext uri="{FF2B5EF4-FFF2-40B4-BE49-F238E27FC236}">
                  <a16:creationId xmlns:a16="http://schemas.microsoft.com/office/drawing/2014/main" id="{7DDD0499-F24E-4F46-9EE5-7957E3C1AD3E}"/>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Email &amp; Collaboration</a:t>
            </a:r>
          </a:p>
        </p:txBody>
      </p:sp>
      <p:grpSp>
        <p:nvGrpSpPr>
          <p:cNvPr id="276" name="Group 275">
            <a:extLst>
              <a:ext uri="{FF2B5EF4-FFF2-40B4-BE49-F238E27FC236}">
                <a16:creationId xmlns:a16="http://schemas.microsoft.com/office/drawing/2014/main" id="{A3CFA6DC-8A6A-4785-B4EE-D01A516CD6E7}"/>
              </a:ext>
            </a:extLst>
          </p:cNvPr>
          <p:cNvGrpSpPr/>
          <p:nvPr/>
        </p:nvGrpSpPr>
        <p:grpSpPr>
          <a:xfrm>
            <a:off x="6425743" y="3154504"/>
            <a:ext cx="717140" cy="717242"/>
            <a:chOff x="418643" y="3154504"/>
            <a:chExt cx="717140" cy="717242"/>
          </a:xfrm>
        </p:grpSpPr>
        <p:grpSp>
          <p:nvGrpSpPr>
            <p:cNvPr id="277" name="Group 276">
              <a:extLst>
                <a:ext uri="{FF2B5EF4-FFF2-40B4-BE49-F238E27FC236}">
                  <a16:creationId xmlns:a16="http://schemas.microsoft.com/office/drawing/2014/main" id="{8E3E91EE-ABA4-4C15-AC72-9CC5A6BADB8D}"/>
                </a:ext>
              </a:extLst>
            </p:cNvPr>
            <p:cNvGrpSpPr/>
            <p:nvPr/>
          </p:nvGrpSpPr>
          <p:grpSpPr>
            <a:xfrm>
              <a:off x="418643" y="3154504"/>
              <a:ext cx="717140" cy="717242"/>
              <a:chOff x="418643" y="3154504"/>
              <a:chExt cx="717140" cy="717242"/>
            </a:xfrm>
          </p:grpSpPr>
          <p:sp>
            <p:nvSpPr>
              <p:cNvPr id="279" name="Freeform 5">
                <a:extLst>
                  <a:ext uri="{FF2B5EF4-FFF2-40B4-BE49-F238E27FC236}">
                    <a16:creationId xmlns:a16="http://schemas.microsoft.com/office/drawing/2014/main" id="{009BCBF2-0E7C-43EB-91F7-36A03B90798C}"/>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0" name="Freeform 6">
                <a:extLst>
                  <a:ext uri="{FF2B5EF4-FFF2-40B4-BE49-F238E27FC236}">
                    <a16:creationId xmlns:a16="http://schemas.microsoft.com/office/drawing/2014/main" id="{566B5BC1-EBCC-4457-A929-6B81C426744B}"/>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8" name="safe" title="Icon of a locked safe">
              <a:extLst>
                <a:ext uri="{FF2B5EF4-FFF2-40B4-BE49-F238E27FC236}">
                  <a16:creationId xmlns:a16="http://schemas.microsoft.com/office/drawing/2014/main" id="{9988D95E-6281-4B20-98C6-756B3BB5C890}"/>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Reports</a:t>
            </a:r>
          </a:p>
        </p:txBody>
      </p:sp>
      <p:grpSp>
        <p:nvGrpSpPr>
          <p:cNvPr id="281" name="Group 280">
            <a:extLst>
              <a:ext uri="{FF2B5EF4-FFF2-40B4-BE49-F238E27FC236}">
                <a16:creationId xmlns:a16="http://schemas.microsoft.com/office/drawing/2014/main" id="{6AE676B3-ED95-41B5-9248-9D3897D9B066}"/>
              </a:ext>
            </a:extLst>
          </p:cNvPr>
          <p:cNvGrpSpPr/>
          <p:nvPr/>
        </p:nvGrpSpPr>
        <p:grpSpPr>
          <a:xfrm>
            <a:off x="6425743" y="3984924"/>
            <a:ext cx="717140" cy="717242"/>
            <a:chOff x="418643" y="3984924"/>
            <a:chExt cx="717140" cy="717242"/>
          </a:xfrm>
        </p:grpSpPr>
        <p:grpSp>
          <p:nvGrpSpPr>
            <p:cNvPr id="282" name="Group 281">
              <a:extLst>
                <a:ext uri="{FF2B5EF4-FFF2-40B4-BE49-F238E27FC236}">
                  <a16:creationId xmlns:a16="http://schemas.microsoft.com/office/drawing/2014/main" id="{14FDB3F9-93CD-412C-B34E-B3EF7FD810AF}"/>
                </a:ext>
              </a:extLst>
            </p:cNvPr>
            <p:cNvGrpSpPr/>
            <p:nvPr/>
          </p:nvGrpSpPr>
          <p:grpSpPr>
            <a:xfrm>
              <a:off x="418643" y="3984924"/>
              <a:ext cx="717140" cy="717242"/>
              <a:chOff x="418643" y="3984924"/>
              <a:chExt cx="717140" cy="717242"/>
            </a:xfrm>
          </p:grpSpPr>
          <p:sp>
            <p:nvSpPr>
              <p:cNvPr id="284" name="Freeform 5">
                <a:extLst>
                  <a:ext uri="{FF2B5EF4-FFF2-40B4-BE49-F238E27FC236}">
                    <a16:creationId xmlns:a16="http://schemas.microsoft.com/office/drawing/2014/main" id="{309C6D92-96DD-4210-9AD8-2A8D6E1C73CE}"/>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5" name="Freeform 6">
                <a:extLst>
                  <a:ext uri="{FF2B5EF4-FFF2-40B4-BE49-F238E27FC236}">
                    <a16:creationId xmlns:a16="http://schemas.microsoft.com/office/drawing/2014/main" id="{A9DB92E6-D999-4DEA-AF25-1B42B5E0F147}"/>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3" name="key" title="Icon of a key">
              <a:extLst>
                <a:ext uri="{FF2B5EF4-FFF2-40B4-BE49-F238E27FC236}">
                  <a16:creationId xmlns:a16="http://schemas.microsoft.com/office/drawing/2014/main" id="{4DB000F8-8BC2-415E-AF7E-97E11B4EA254}"/>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dirty="0"/>
              <a:t>Settings</a:t>
            </a:r>
          </a:p>
        </p:txBody>
      </p:sp>
      <p:grpSp>
        <p:nvGrpSpPr>
          <p:cNvPr id="286" name="Group 285">
            <a:extLst>
              <a:ext uri="{FF2B5EF4-FFF2-40B4-BE49-F238E27FC236}">
                <a16:creationId xmlns:a16="http://schemas.microsoft.com/office/drawing/2014/main" id="{2C908B82-A9E0-47B8-976E-2DF5486CA2DC}"/>
              </a:ext>
            </a:extLst>
          </p:cNvPr>
          <p:cNvGrpSpPr/>
          <p:nvPr/>
        </p:nvGrpSpPr>
        <p:grpSpPr>
          <a:xfrm>
            <a:off x="6425743" y="4815344"/>
            <a:ext cx="717140" cy="717242"/>
            <a:chOff x="418643" y="4815344"/>
            <a:chExt cx="717140" cy="717242"/>
          </a:xfrm>
        </p:grpSpPr>
        <p:grpSp>
          <p:nvGrpSpPr>
            <p:cNvPr id="287" name="Group 286">
              <a:extLst>
                <a:ext uri="{FF2B5EF4-FFF2-40B4-BE49-F238E27FC236}">
                  <a16:creationId xmlns:a16="http://schemas.microsoft.com/office/drawing/2014/main" id="{7FBE4C81-142F-4383-AB15-24852087F1D6}"/>
                </a:ext>
              </a:extLst>
            </p:cNvPr>
            <p:cNvGrpSpPr/>
            <p:nvPr/>
          </p:nvGrpSpPr>
          <p:grpSpPr>
            <a:xfrm>
              <a:off x="418643" y="4815344"/>
              <a:ext cx="717140" cy="717242"/>
              <a:chOff x="418643" y="4815344"/>
              <a:chExt cx="717140" cy="717242"/>
            </a:xfrm>
          </p:grpSpPr>
          <p:sp>
            <p:nvSpPr>
              <p:cNvPr id="289" name="Freeform 5">
                <a:extLst>
                  <a:ext uri="{FF2B5EF4-FFF2-40B4-BE49-F238E27FC236}">
                    <a16:creationId xmlns:a16="http://schemas.microsoft.com/office/drawing/2014/main" id="{4A74076D-1EEC-476B-83CF-A1D67C28D439}"/>
                  </a:ext>
                </a:extLst>
              </p:cNvPr>
              <p:cNvSpPr>
                <a:spLocks/>
              </p:cNvSpPr>
              <p:nvPr/>
            </p:nvSpPr>
            <p:spPr bwMode="auto">
              <a:xfrm>
                <a:off x="418643" y="481534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90" name="Freeform 6">
                <a:extLst>
                  <a:ext uri="{FF2B5EF4-FFF2-40B4-BE49-F238E27FC236}">
                    <a16:creationId xmlns:a16="http://schemas.microsoft.com/office/drawing/2014/main" id="{CCAF8A4B-1141-4387-BACC-1CBD2DCE017B}"/>
                  </a:ext>
                </a:extLst>
              </p:cNvPr>
              <p:cNvSpPr>
                <a:spLocks noEditPoints="1"/>
              </p:cNvSpPr>
              <p:nvPr/>
            </p:nvSpPr>
            <p:spPr bwMode="auto">
              <a:xfrm>
                <a:off x="467961" y="486525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8" name="document_6" title="Icon of a document with a padlock in the lower right corner">
              <a:extLst>
                <a:ext uri="{FF2B5EF4-FFF2-40B4-BE49-F238E27FC236}">
                  <a16:creationId xmlns:a16="http://schemas.microsoft.com/office/drawing/2014/main" id="{9733759A-9D7B-40FE-B2B6-3A59D3C161FD}"/>
                </a:ext>
              </a:extLst>
            </p:cNvPr>
            <p:cNvSpPr>
              <a:spLocks noChangeAspect="1" noEditPoints="1"/>
            </p:cNvSpPr>
            <p:nvPr/>
          </p:nvSpPr>
          <p:spPr bwMode="auto">
            <a:xfrm>
              <a:off x="643963" y="5007403"/>
              <a:ext cx="266500" cy="33312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1">
            <a:extLst>
              <a:ext uri="{FF2B5EF4-FFF2-40B4-BE49-F238E27FC236}">
                <a16:creationId xmlns:a16="http://schemas.microsoft.com/office/drawing/2014/main" id="{BDB411B7-BFF9-4333-BE25-005B2EE2FA8D}"/>
              </a:ext>
            </a:extLst>
          </p:cNvPr>
          <p:cNvSpPr>
            <a:spLocks noGrp="1"/>
          </p:cNvSpPr>
          <p:nvPr>
            <p:ph type="body" sz="quarter" idx="35"/>
          </p:nvPr>
        </p:nvSpPr>
        <p:spPr/>
        <p:txBody>
          <a:bodyPr/>
          <a:lstStyle/>
          <a:p>
            <a:pPr lvl="1"/>
            <a:r>
              <a:rPr lang="en-US" dirty="0"/>
              <a:t>Permissions</a:t>
            </a:r>
          </a:p>
        </p:txBody>
      </p:sp>
      <p:grpSp>
        <p:nvGrpSpPr>
          <p:cNvPr id="16" name="Group 15">
            <a:extLst>
              <a:ext uri="{FF2B5EF4-FFF2-40B4-BE49-F238E27FC236}">
                <a16:creationId xmlns:a16="http://schemas.microsoft.com/office/drawing/2014/main" id="{B0894BA9-3482-411E-B730-1DBFE007AF59}"/>
              </a:ext>
            </a:extLst>
          </p:cNvPr>
          <p:cNvGrpSpPr/>
          <p:nvPr/>
        </p:nvGrpSpPr>
        <p:grpSpPr>
          <a:xfrm>
            <a:off x="418643" y="2324084"/>
            <a:ext cx="717140" cy="717242"/>
            <a:chOff x="418643" y="2324084"/>
            <a:chExt cx="717140" cy="717242"/>
          </a:xfrm>
        </p:grpSpPr>
        <p:grpSp>
          <p:nvGrpSpPr>
            <p:cNvPr id="15" name="Group 14">
              <a:extLst>
                <a:ext uri="{FF2B5EF4-FFF2-40B4-BE49-F238E27FC236}">
                  <a16:creationId xmlns:a16="http://schemas.microsoft.com/office/drawing/2014/main" id="{491C6C85-7DC3-4C06-B89A-6FB924459E04}"/>
                </a:ext>
              </a:extLst>
            </p:cNvPr>
            <p:cNvGrpSpPr/>
            <p:nvPr/>
          </p:nvGrpSpPr>
          <p:grpSpPr>
            <a:xfrm>
              <a:off x="418643" y="2324084"/>
              <a:ext cx="717140" cy="717242"/>
              <a:chOff x="418643" y="2324084"/>
              <a:chExt cx="717140" cy="717242"/>
            </a:xfrm>
          </p:grpSpPr>
          <p:sp>
            <p:nvSpPr>
              <p:cNvPr id="198" name="Freeform 5">
                <a:extLst>
                  <a:ext uri="{FF2B5EF4-FFF2-40B4-BE49-F238E27FC236}">
                    <a16:creationId xmlns:a16="http://schemas.microsoft.com/office/drawing/2014/main" id="{3AF44145-EEA0-4DBE-9069-E61BE629599F}"/>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
                <a:extLst>
                  <a:ext uri="{FF2B5EF4-FFF2-40B4-BE49-F238E27FC236}">
                    <a16:creationId xmlns:a16="http://schemas.microsoft.com/office/drawing/2014/main" id="{191EA26E-720D-4C90-A7FA-925B6722AAC7}"/>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1" name="shield_3" title="Icon of a shield with an exclamation point inside">
              <a:extLst>
                <a:ext uri="{FF2B5EF4-FFF2-40B4-BE49-F238E27FC236}">
                  <a16:creationId xmlns:a16="http://schemas.microsoft.com/office/drawing/2014/main" id="{C6C74267-FDB0-4064-9163-86411AAD4625}"/>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20FB7889-7635-49AA-A80A-D6E0AF2B8B24}"/>
              </a:ext>
            </a:extLst>
          </p:cNvPr>
          <p:cNvGrpSpPr/>
          <p:nvPr/>
        </p:nvGrpSpPr>
        <p:grpSpPr>
          <a:xfrm>
            <a:off x="418643" y="1493664"/>
            <a:ext cx="717140" cy="717242"/>
            <a:chOff x="418643" y="1493664"/>
            <a:chExt cx="717140" cy="717242"/>
          </a:xfrm>
        </p:grpSpPr>
        <p:grpSp>
          <p:nvGrpSpPr>
            <p:cNvPr id="13" name="Group 12">
              <a:extLst>
                <a:ext uri="{FF2B5EF4-FFF2-40B4-BE49-F238E27FC236}">
                  <a16:creationId xmlns:a16="http://schemas.microsoft.com/office/drawing/2014/main" id="{E6A051DA-3F06-4B5B-9058-D5326791B3FC}"/>
                </a:ext>
              </a:extLst>
            </p:cNvPr>
            <p:cNvGrpSpPr/>
            <p:nvPr/>
          </p:nvGrpSpPr>
          <p:grpSpPr>
            <a:xfrm>
              <a:off x="418643" y="1493664"/>
              <a:ext cx="717140" cy="717242"/>
              <a:chOff x="418643" y="1493664"/>
              <a:chExt cx="717140" cy="717242"/>
            </a:xfrm>
          </p:grpSpPr>
          <p:sp>
            <p:nvSpPr>
              <p:cNvPr id="351" name="Freeform 5">
                <a:extLst>
                  <a:ext uri="{FF2B5EF4-FFF2-40B4-BE49-F238E27FC236}">
                    <a16:creationId xmlns:a16="http://schemas.microsoft.com/office/drawing/2014/main" id="{23A14D2B-D9E9-426F-8F5A-F606D51DCC17}"/>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52" name="Freeform 6">
                <a:extLst>
                  <a:ext uri="{FF2B5EF4-FFF2-40B4-BE49-F238E27FC236}">
                    <a16:creationId xmlns:a16="http://schemas.microsoft.com/office/drawing/2014/main" id="{DAAF555F-E566-4485-B344-707C0A2B8645}"/>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2" name="Lock" title="Icon of a padlock">
              <a:extLst>
                <a:ext uri="{FF2B5EF4-FFF2-40B4-BE49-F238E27FC236}">
                  <a16:creationId xmlns:a16="http://schemas.microsoft.com/office/drawing/2014/main" id="{AB540625-5AFE-4328-8F9E-DE7D128A0F8F}"/>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EE4A54EB-AA8D-4F8C-861F-46C6FAFCFF91}"/>
              </a:ext>
            </a:extLst>
          </p:cNvPr>
          <p:cNvGrpSpPr/>
          <p:nvPr/>
        </p:nvGrpSpPr>
        <p:grpSpPr>
          <a:xfrm>
            <a:off x="418643" y="3154504"/>
            <a:ext cx="717140" cy="717242"/>
            <a:chOff x="418643" y="3154504"/>
            <a:chExt cx="717140" cy="717242"/>
          </a:xfrm>
        </p:grpSpPr>
        <p:grpSp>
          <p:nvGrpSpPr>
            <p:cNvPr id="18" name="Group 17">
              <a:extLst>
                <a:ext uri="{FF2B5EF4-FFF2-40B4-BE49-F238E27FC236}">
                  <a16:creationId xmlns:a16="http://schemas.microsoft.com/office/drawing/2014/main" id="{00DCDA51-3114-4C61-9516-C0C87572E49E}"/>
                </a:ext>
              </a:extLst>
            </p:cNvPr>
            <p:cNvGrpSpPr/>
            <p:nvPr/>
          </p:nvGrpSpPr>
          <p:grpSpPr>
            <a:xfrm>
              <a:off x="418643" y="3154504"/>
              <a:ext cx="717140" cy="717242"/>
              <a:chOff x="418643" y="3154504"/>
              <a:chExt cx="717140" cy="717242"/>
            </a:xfrm>
          </p:grpSpPr>
          <p:sp>
            <p:nvSpPr>
              <p:cNvPr id="216" name="Freeform 5">
                <a:extLst>
                  <a:ext uri="{FF2B5EF4-FFF2-40B4-BE49-F238E27FC236}">
                    <a16:creationId xmlns:a16="http://schemas.microsoft.com/office/drawing/2014/main" id="{D5F6B490-BB29-4C7C-B47F-7E8211464298}"/>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6">
                <a:extLst>
                  <a:ext uri="{FF2B5EF4-FFF2-40B4-BE49-F238E27FC236}">
                    <a16:creationId xmlns:a16="http://schemas.microsoft.com/office/drawing/2014/main" id="{7A30DBBF-624E-4D04-94E2-55918F03855E}"/>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3" name="safe" title="Icon of a locked safe">
              <a:extLst>
                <a:ext uri="{FF2B5EF4-FFF2-40B4-BE49-F238E27FC236}">
                  <a16:creationId xmlns:a16="http://schemas.microsoft.com/office/drawing/2014/main" id="{ABBA5103-4B9B-4B6D-A108-08CEC9BFD8D2}"/>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7A05BF10-2211-444F-9E35-823373B423A0}"/>
              </a:ext>
            </a:extLst>
          </p:cNvPr>
          <p:cNvGrpSpPr/>
          <p:nvPr/>
        </p:nvGrpSpPr>
        <p:grpSpPr>
          <a:xfrm>
            <a:off x="418643" y="3984924"/>
            <a:ext cx="717140" cy="717242"/>
            <a:chOff x="418643" y="3984924"/>
            <a:chExt cx="717140" cy="717242"/>
          </a:xfrm>
        </p:grpSpPr>
        <p:grpSp>
          <p:nvGrpSpPr>
            <p:cNvPr id="20" name="Group 19">
              <a:extLst>
                <a:ext uri="{FF2B5EF4-FFF2-40B4-BE49-F238E27FC236}">
                  <a16:creationId xmlns:a16="http://schemas.microsoft.com/office/drawing/2014/main" id="{7DB2BA6C-7C4C-4358-A2D6-2CF8DAE61AF9}"/>
                </a:ext>
              </a:extLst>
            </p:cNvPr>
            <p:cNvGrpSpPr/>
            <p:nvPr/>
          </p:nvGrpSpPr>
          <p:grpSpPr>
            <a:xfrm>
              <a:off x="418643" y="3984924"/>
              <a:ext cx="717140" cy="717242"/>
              <a:chOff x="418643" y="3984924"/>
              <a:chExt cx="717140" cy="717242"/>
            </a:xfrm>
          </p:grpSpPr>
          <p:sp>
            <p:nvSpPr>
              <p:cNvPr id="328" name="Freeform 5">
                <a:extLst>
                  <a:ext uri="{FF2B5EF4-FFF2-40B4-BE49-F238E27FC236}">
                    <a16:creationId xmlns:a16="http://schemas.microsoft.com/office/drawing/2014/main" id="{A558858C-9AB6-4676-B863-76BCCBE72024}"/>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9" name="Freeform 6">
                <a:extLst>
                  <a:ext uri="{FF2B5EF4-FFF2-40B4-BE49-F238E27FC236}">
                    <a16:creationId xmlns:a16="http://schemas.microsoft.com/office/drawing/2014/main" id="{6B11F96F-F2E4-4A01-936D-6000E08C090C}"/>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4" name="key" title="Icon of a key">
              <a:extLst>
                <a:ext uri="{FF2B5EF4-FFF2-40B4-BE49-F238E27FC236}">
                  <a16:creationId xmlns:a16="http://schemas.microsoft.com/office/drawing/2014/main" id="{EF5980AD-9BD6-4EBD-A9C8-44B484F00287}"/>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E4D02ACE-CC72-43BB-8A0D-3DE6B8CB7501}"/>
              </a:ext>
            </a:extLst>
          </p:cNvPr>
          <p:cNvGrpSpPr/>
          <p:nvPr/>
        </p:nvGrpSpPr>
        <p:grpSpPr>
          <a:xfrm>
            <a:off x="418643" y="4815344"/>
            <a:ext cx="717140" cy="717242"/>
            <a:chOff x="418643" y="4815344"/>
            <a:chExt cx="717140" cy="717242"/>
          </a:xfrm>
        </p:grpSpPr>
        <p:grpSp>
          <p:nvGrpSpPr>
            <p:cNvPr id="22" name="Group 21">
              <a:extLst>
                <a:ext uri="{FF2B5EF4-FFF2-40B4-BE49-F238E27FC236}">
                  <a16:creationId xmlns:a16="http://schemas.microsoft.com/office/drawing/2014/main" id="{3590A643-DAAB-4457-8872-112C5AC3C3AE}"/>
                </a:ext>
              </a:extLst>
            </p:cNvPr>
            <p:cNvGrpSpPr/>
            <p:nvPr/>
          </p:nvGrpSpPr>
          <p:grpSpPr>
            <a:xfrm>
              <a:off x="418643" y="4815344"/>
              <a:ext cx="717140" cy="717242"/>
              <a:chOff x="418643" y="4815344"/>
              <a:chExt cx="717140" cy="717242"/>
            </a:xfrm>
          </p:grpSpPr>
          <p:sp>
            <p:nvSpPr>
              <p:cNvPr id="343" name="Freeform 5">
                <a:extLst>
                  <a:ext uri="{FF2B5EF4-FFF2-40B4-BE49-F238E27FC236}">
                    <a16:creationId xmlns:a16="http://schemas.microsoft.com/office/drawing/2014/main" id="{DAF2402F-2E96-4524-971D-D381D47FF7BC}"/>
                  </a:ext>
                </a:extLst>
              </p:cNvPr>
              <p:cNvSpPr>
                <a:spLocks/>
              </p:cNvSpPr>
              <p:nvPr/>
            </p:nvSpPr>
            <p:spPr bwMode="auto">
              <a:xfrm>
                <a:off x="418643" y="481534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4" name="Freeform 6">
                <a:extLst>
                  <a:ext uri="{FF2B5EF4-FFF2-40B4-BE49-F238E27FC236}">
                    <a16:creationId xmlns:a16="http://schemas.microsoft.com/office/drawing/2014/main" id="{7C6A316D-5525-4995-A098-37D86FDB99AE}"/>
                  </a:ext>
                </a:extLst>
              </p:cNvPr>
              <p:cNvSpPr>
                <a:spLocks noEditPoints="1"/>
              </p:cNvSpPr>
              <p:nvPr/>
            </p:nvSpPr>
            <p:spPr bwMode="auto">
              <a:xfrm>
                <a:off x="467961" y="486525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5" name="document_6" title="Icon of a document with a padlock in the lower right corner">
              <a:extLst>
                <a:ext uri="{FF2B5EF4-FFF2-40B4-BE49-F238E27FC236}">
                  <a16:creationId xmlns:a16="http://schemas.microsoft.com/office/drawing/2014/main" id="{0BA0EF86-4000-4640-82C1-4D3D2F215EF9}"/>
                </a:ext>
              </a:extLst>
            </p:cNvPr>
            <p:cNvSpPr>
              <a:spLocks noChangeAspect="1" noEditPoints="1"/>
            </p:cNvSpPr>
            <p:nvPr/>
          </p:nvSpPr>
          <p:spPr bwMode="auto">
            <a:xfrm>
              <a:off x="643963" y="5007403"/>
              <a:ext cx="266500" cy="33312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579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Manage incidents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183397" y="1017492"/>
            <a:ext cx="10383899" cy="777240"/>
          </a:xfrm>
        </p:spPr>
        <p:txBody>
          <a:bodyPr/>
          <a:lstStyle/>
          <a:p>
            <a:pPr>
              <a:lnSpc>
                <a:spcPct val="100000"/>
              </a:lnSpc>
              <a:spcBef>
                <a:spcPts val="200"/>
              </a:spcBef>
            </a:pPr>
            <a:r>
              <a:rPr lang="en-US" sz="2000" spc="-49" dirty="0">
                <a:solidFill>
                  <a:srgbClr val="000000"/>
                </a:solidFill>
                <a:latin typeface="+mj-lt"/>
              </a:rPr>
              <a:t>Microsoft 365 Defender provides a cross domain threat correlation and purpose-driven portal to investigate threats.</a:t>
            </a:r>
          </a:p>
        </p:txBody>
      </p:sp>
      <p:pic>
        <p:nvPicPr>
          <p:cNvPr id="5" name="Picture 4">
            <a:extLst>
              <a:ext uri="{FF2B5EF4-FFF2-40B4-BE49-F238E27FC236}">
                <a16:creationId xmlns:a16="http://schemas.microsoft.com/office/drawing/2014/main" id="{7867F29E-0F0B-4AA2-921C-3EA9235BEC56}"/>
              </a:ext>
            </a:extLst>
          </p:cNvPr>
          <p:cNvPicPr>
            <a:picLocks noChangeAspect="1"/>
          </p:cNvPicPr>
          <p:nvPr/>
        </p:nvPicPr>
        <p:blipFill>
          <a:blip r:embed="rId3"/>
          <a:stretch>
            <a:fillRect/>
          </a:stretch>
        </p:blipFill>
        <p:spPr>
          <a:xfrm>
            <a:off x="1647764" y="1783855"/>
            <a:ext cx="9180952" cy="4628571"/>
          </a:xfrm>
          <a:prstGeom prst="rect">
            <a:avLst/>
          </a:prstGeom>
        </p:spPr>
      </p:pic>
    </p:spTree>
    <p:extLst>
      <p:ext uri="{BB962C8B-B14F-4D97-AF65-F5344CB8AC3E}">
        <p14:creationId xmlns:p14="http://schemas.microsoft.com/office/powerpoint/2010/main" val="40087145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Investigate incidents</a:t>
            </a:r>
          </a:p>
        </p:txBody>
      </p:sp>
      <p:sp>
        <p:nvSpPr>
          <p:cNvPr id="19" name="Text Placeholder 18">
            <a:extLst>
              <a:ext uri="{FF2B5EF4-FFF2-40B4-BE49-F238E27FC236}">
                <a16:creationId xmlns:a16="http://schemas.microsoft.com/office/drawing/2014/main" id="{4D17A97A-0072-4652-B65C-67608993FE95}"/>
              </a:ext>
            </a:extLst>
          </p:cNvPr>
          <p:cNvSpPr>
            <a:spLocks noGrp="1"/>
          </p:cNvSpPr>
          <p:nvPr>
            <p:ph type="body" sz="quarter" idx="31"/>
          </p:nvPr>
        </p:nvSpPr>
        <p:spPr>
          <a:xfrm>
            <a:off x="418643" y="1168400"/>
            <a:ext cx="11341267" cy="307777"/>
          </a:xfrm>
        </p:spPr>
        <p:txBody>
          <a:bodyPr/>
          <a:lstStyle/>
          <a:p>
            <a:r>
              <a:rPr lang="en-US" dirty="0"/>
              <a:t>The incident page provides the following information and navigation links.</a:t>
            </a:r>
          </a:p>
        </p:txBody>
      </p:sp>
      <p:sp>
        <p:nvSpPr>
          <p:cNvPr id="6" name="Text Placeholder 5"/>
          <p:cNvSpPr>
            <a:spLocks noGrp="1"/>
          </p:cNvSpPr>
          <p:nvPr>
            <p:ph type="body" sz="quarter" idx="11"/>
          </p:nvPr>
        </p:nvSpPr>
        <p:spPr/>
        <p:txBody>
          <a:bodyPr/>
          <a:lstStyle/>
          <a:p>
            <a:pPr lvl="1"/>
            <a:r>
              <a:rPr lang="en-US" sz="2000" dirty="0"/>
              <a:t>Incident overview</a:t>
            </a:r>
          </a:p>
        </p:txBody>
      </p:sp>
      <p:sp>
        <p:nvSpPr>
          <p:cNvPr id="2" name="Text Placeholder 1"/>
          <p:cNvSpPr>
            <a:spLocks noGrp="1"/>
          </p:cNvSpPr>
          <p:nvPr>
            <p:ph type="body" sz="quarter" idx="15"/>
          </p:nvPr>
        </p:nvSpPr>
        <p:spPr/>
        <p:txBody>
          <a:bodyPr/>
          <a:lstStyle/>
          <a:p>
            <a:pPr lvl="1"/>
            <a:r>
              <a:rPr lang="en-US" sz="2000" dirty="0"/>
              <a:t>Alerts</a:t>
            </a:r>
          </a:p>
        </p:txBody>
      </p:sp>
      <p:sp>
        <p:nvSpPr>
          <p:cNvPr id="3" name="Text Placeholder 2"/>
          <p:cNvSpPr>
            <a:spLocks noGrp="1"/>
          </p:cNvSpPr>
          <p:nvPr>
            <p:ph type="body" sz="quarter" idx="17"/>
          </p:nvPr>
        </p:nvSpPr>
        <p:spPr/>
        <p:txBody>
          <a:bodyPr/>
          <a:lstStyle/>
          <a:p>
            <a:pPr lvl="1"/>
            <a:r>
              <a:rPr lang="en-US" sz="2000" dirty="0"/>
              <a:t>Devices</a:t>
            </a:r>
          </a:p>
        </p:txBody>
      </p:sp>
      <p:sp>
        <p:nvSpPr>
          <p:cNvPr id="4" name="Text Placeholder 3"/>
          <p:cNvSpPr>
            <a:spLocks noGrp="1"/>
          </p:cNvSpPr>
          <p:nvPr>
            <p:ph type="body" sz="quarter" idx="19"/>
          </p:nvPr>
        </p:nvSpPr>
        <p:spPr/>
        <p:txBody>
          <a:bodyPr/>
          <a:lstStyle/>
          <a:p>
            <a:pPr lvl="1"/>
            <a:r>
              <a:rPr lang="en-US" sz="2000" dirty="0"/>
              <a:t>Users</a:t>
            </a:r>
          </a:p>
        </p:txBody>
      </p:sp>
      <p:sp>
        <p:nvSpPr>
          <p:cNvPr id="8" name="Text Placeholder 7">
            <a:extLst>
              <a:ext uri="{FF2B5EF4-FFF2-40B4-BE49-F238E27FC236}">
                <a16:creationId xmlns:a16="http://schemas.microsoft.com/office/drawing/2014/main" id="{2A9C626F-EF1F-4FB5-B9FA-EE6A7AAE307F}"/>
              </a:ext>
            </a:extLst>
          </p:cNvPr>
          <p:cNvSpPr>
            <a:spLocks noGrp="1"/>
          </p:cNvSpPr>
          <p:nvPr>
            <p:ph type="body" sz="quarter" idx="21"/>
          </p:nvPr>
        </p:nvSpPr>
        <p:spPr/>
        <p:txBody>
          <a:bodyPr/>
          <a:lstStyle/>
          <a:p>
            <a:pPr lvl="1"/>
            <a:r>
              <a:rPr lang="en-US" sz="2000" dirty="0"/>
              <a:t>Mailboxes</a:t>
            </a:r>
          </a:p>
        </p:txBody>
      </p:sp>
      <p:sp>
        <p:nvSpPr>
          <p:cNvPr id="18" name="Text Placeholder 17">
            <a:extLst>
              <a:ext uri="{FF2B5EF4-FFF2-40B4-BE49-F238E27FC236}">
                <a16:creationId xmlns:a16="http://schemas.microsoft.com/office/drawing/2014/main" id="{909C7559-D1CF-41DB-A1FB-C48EAFBE6670}"/>
              </a:ext>
            </a:extLst>
          </p:cNvPr>
          <p:cNvSpPr>
            <a:spLocks noGrp="1"/>
          </p:cNvSpPr>
          <p:nvPr>
            <p:ph type="body" sz="quarter" idx="30"/>
          </p:nvPr>
        </p:nvSpPr>
        <p:spPr/>
        <p:txBody>
          <a:bodyPr/>
          <a:lstStyle/>
          <a:p>
            <a:pPr lvl="1"/>
            <a:r>
              <a:rPr lang="en-US" sz="2000" dirty="0"/>
              <a:t>Investigations</a:t>
            </a:r>
          </a:p>
        </p:txBody>
      </p:sp>
      <p:sp>
        <p:nvSpPr>
          <p:cNvPr id="20" name="Text Placeholder 19">
            <a:extLst>
              <a:ext uri="{FF2B5EF4-FFF2-40B4-BE49-F238E27FC236}">
                <a16:creationId xmlns:a16="http://schemas.microsoft.com/office/drawing/2014/main" id="{B78E7A04-71D7-45A6-9115-1FB7416AD625}"/>
              </a:ext>
            </a:extLst>
          </p:cNvPr>
          <p:cNvSpPr>
            <a:spLocks noGrp="1"/>
          </p:cNvSpPr>
          <p:nvPr>
            <p:ph type="body" sz="quarter" idx="32"/>
          </p:nvPr>
        </p:nvSpPr>
        <p:spPr/>
        <p:txBody>
          <a:bodyPr/>
          <a:lstStyle/>
          <a:p>
            <a:pPr lvl="1"/>
            <a:r>
              <a:rPr lang="en-US" sz="2000" dirty="0"/>
              <a:t>Evidence</a:t>
            </a:r>
          </a:p>
        </p:txBody>
      </p:sp>
    </p:spTree>
    <p:extLst>
      <p:ext uri="{BB962C8B-B14F-4D97-AF65-F5344CB8AC3E}">
        <p14:creationId xmlns:p14="http://schemas.microsoft.com/office/powerpoint/2010/main" val="20749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30964876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2860304"/>
            <a:ext cx="8852145" cy="1140505"/>
          </a:xfrm>
        </p:spPr>
        <p:txBody>
          <a:bodyPr/>
          <a:lstStyle/>
          <a:p>
            <a:r>
              <a:rPr lang="en-US" dirty="0"/>
              <a:t>Lesson 3: Protect your identities with Azure AD Identity Protection</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71614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Describe the features of Azure Active Directory Identity Protection</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Describe the investigation and remediation features of Azure Active Directory Identity Protection</a:t>
            </a:r>
          </a:p>
        </p:txBody>
      </p:sp>
    </p:spTree>
    <p:extLst>
      <p:ext uri="{BB962C8B-B14F-4D97-AF65-F5344CB8AC3E}">
        <p14:creationId xmlns:p14="http://schemas.microsoft.com/office/powerpoint/2010/main" val="16605128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AD Identity Protection explained</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830659" y="3893025"/>
            <a:ext cx="10383899" cy="777240"/>
          </a:xfrm>
        </p:spPr>
        <p:txBody>
          <a:bodyPr/>
          <a:lstStyle/>
          <a:p>
            <a:r>
              <a:rPr lang="en-US" sz="2000" dirty="0"/>
              <a:t>Administrator remediation workflow</a:t>
            </a:r>
          </a:p>
          <a:p>
            <a:endParaRPr lang="en-US" sz="2000" dirty="0"/>
          </a:p>
        </p:txBody>
      </p:sp>
      <p:sp>
        <p:nvSpPr>
          <p:cNvPr id="5" name="Text Placeholder 2">
            <a:extLst>
              <a:ext uri="{FF2B5EF4-FFF2-40B4-BE49-F238E27FC236}">
                <a16:creationId xmlns:a16="http://schemas.microsoft.com/office/drawing/2014/main" id="{B98C98C3-057C-40B0-91AB-5333754E91E8}"/>
              </a:ext>
            </a:extLst>
          </p:cNvPr>
          <p:cNvSpPr txBox="1">
            <a:spLocks/>
          </p:cNvSpPr>
          <p:nvPr/>
        </p:nvSpPr>
        <p:spPr>
          <a:xfrm>
            <a:off x="830659" y="1279096"/>
            <a:ext cx="10383899" cy="777240"/>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Self-remediation workflow</a:t>
            </a:r>
          </a:p>
          <a:p>
            <a:endParaRPr lang="en-US" sz="2000" dirty="0"/>
          </a:p>
        </p:txBody>
      </p:sp>
      <p:pic>
        <p:nvPicPr>
          <p:cNvPr id="7" name="Graphic 6">
            <a:extLst>
              <a:ext uri="{FF2B5EF4-FFF2-40B4-BE49-F238E27FC236}">
                <a16:creationId xmlns:a16="http://schemas.microsoft.com/office/drawing/2014/main" id="{2F260171-BFBD-4CAD-B032-009A283C8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659" y="1852550"/>
            <a:ext cx="7613470" cy="1472043"/>
          </a:xfrm>
          <a:prstGeom prst="rect">
            <a:avLst/>
          </a:prstGeom>
        </p:spPr>
      </p:pic>
      <p:pic>
        <p:nvPicPr>
          <p:cNvPr id="9" name="Graphic 8">
            <a:extLst>
              <a:ext uri="{FF2B5EF4-FFF2-40B4-BE49-F238E27FC236}">
                <a16:creationId xmlns:a16="http://schemas.microsoft.com/office/drawing/2014/main" id="{3715B343-02B3-4DDF-AB80-B8185F3E4E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552" y="4396489"/>
            <a:ext cx="10454851" cy="1472043"/>
          </a:xfrm>
          <a:prstGeom prst="rect">
            <a:avLst/>
          </a:prstGeom>
        </p:spPr>
      </p:pic>
    </p:spTree>
    <p:extLst>
      <p:ext uri="{BB962C8B-B14F-4D97-AF65-F5344CB8AC3E}">
        <p14:creationId xmlns:p14="http://schemas.microsoft.com/office/powerpoint/2010/main" val="12528309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Detect risks with Azure AD Identity Protection policies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389460" y="1126696"/>
            <a:ext cx="2953884" cy="680196"/>
          </a:xfrm>
        </p:spPr>
        <p:txBody>
          <a:bodyPr/>
          <a:lstStyle/>
          <a:p>
            <a:r>
              <a:rPr lang="en-US" sz="2000" dirty="0"/>
              <a:t>Sign-in risk policy</a:t>
            </a:r>
          </a:p>
        </p:txBody>
      </p:sp>
      <p:pic>
        <p:nvPicPr>
          <p:cNvPr id="5" name="Picture 4" descr="Graphical user interface&#10;&#10;Description automatically generated with medium confidence">
            <a:extLst>
              <a:ext uri="{FF2B5EF4-FFF2-40B4-BE49-F238E27FC236}">
                <a16:creationId xmlns:a16="http://schemas.microsoft.com/office/drawing/2014/main" id="{95B42B2F-7B28-42D0-9F5B-914A4DE447EF}"/>
              </a:ext>
            </a:extLst>
          </p:cNvPr>
          <p:cNvPicPr>
            <a:picLocks noChangeAspect="1"/>
          </p:cNvPicPr>
          <p:nvPr/>
        </p:nvPicPr>
        <p:blipFill>
          <a:blip r:embed="rId3"/>
          <a:stretch>
            <a:fillRect/>
          </a:stretch>
        </p:blipFill>
        <p:spPr>
          <a:xfrm>
            <a:off x="1389460" y="1910684"/>
            <a:ext cx="2953884" cy="4506821"/>
          </a:xfrm>
          <a:prstGeom prst="rect">
            <a:avLst/>
          </a:prstGeom>
        </p:spPr>
      </p:pic>
      <p:sp>
        <p:nvSpPr>
          <p:cNvPr id="7" name="Text Placeholder 2">
            <a:extLst>
              <a:ext uri="{FF2B5EF4-FFF2-40B4-BE49-F238E27FC236}">
                <a16:creationId xmlns:a16="http://schemas.microsoft.com/office/drawing/2014/main" id="{135D1337-FBDF-46B6-84DA-468833042C6F}"/>
              </a:ext>
            </a:extLst>
          </p:cNvPr>
          <p:cNvSpPr txBox="1">
            <a:spLocks/>
          </p:cNvSpPr>
          <p:nvPr/>
        </p:nvSpPr>
        <p:spPr>
          <a:xfrm>
            <a:off x="6919091" y="1128967"/>
            <a:ext cx="2953884" cy="680196"/>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User risk policy</a:t>
            </a:r>
          </a:p>
        </p:txBody>
      </p:sp>
      <p:pic>
        <p:nvPicPr>
          <p:cNvPr id="9" name="Picture 8" descr="Table&#10;&#10;Description automatically generated with low confidence">
            <a:extLst>
              <a:ext uri="{FF2B5EF4-FFF2-40B4-BE49-F238E27FC236}">
                <a16:creationId xmlns:a16="http://schemas.microsoft.com/office/drawing/2014/main" id="{CBDC6AFD-A362-4212-9820-0680A4CF72EE}"/>
              </a:ext>
            </a:extLst>
          </p:cNvPr>
          <p:cNvPicPr>
            <a:picLocks noChangeAspect="1"/>
          </p:cNvPicPr>
          <p:nvPr/>
        </p:nvPicPr>
        <p:blipFill>
          <a:blip r:embed="rId4"/>
          <a:stretch>
            <a:fillRect/>
          </a:stretch>
        </p:blipFill>
        <p:spPr>
          <a:xfrm>
            <a:off x="6919091" y="1910685"/>
            <a:ext cx="2927177" cy="4506820"/>
          </a:xfrm>
          <a:prstGeom prst="rect">
            <a:avLst/>
          </a:prstGeom>
        </p:spPr>
      </p:pic>
    </p:spTree>
    <p:extLst>
      <p:ext uri="{BB962C8B-B14F-4D97-AF65-F5344CB8AC3E}">
        <p14:creationId xmlns:p14="http://schemas.microsoft.com/office/powerpoint/2010/main" val="32231131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600" dirty="0">
                <a:solidFill>
                  <a:schemeClr val="tx1"/>
                </a:solidFill>
              </a:rPr>
              <a:t>Module 2:</a:t>
            </a:r>
            <a:br>
              <a:rPr lang="en-US" sz="3600" dirty="0">
                <a:solidFill>
                  <a:schemeClr val="tx1"/>
                </a:solidFill>
              </a:rPr>
            </a:br>
            <a:r>
              <a:rPr lang="en-US" sz="3600" dirty="0">
                <a:solidFill>
                  <a:schemeClr val="tx1"/>
                </a:solidFill>
              </a:rPr>
              <a:t>Mitigate threats using Microsoft 365 Defender</a:t>
            </a:r>
          </a:p>
        </p:txBody>
      </p:sp>
    </p:spTree>
    <p:extLst>
      <p:ext uri="{BB962C8B-B14F-4D97-AF65-F5344CB8AC3E}">
        <p14:creationId xmlns:p14="http://schemas.microsoft.com/office/powerpoint/2010/main" val="218238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327942" y="61661"/>
            <a:ext cx="11341268" cy="680196"/>
          </a:xfrm>
        </p:spPr>
        <p:txBody>
          <a:bodyPr/>
          <a:lstStyle/>
          <a:p>
            <a:r>
              <a:rPr lang="en-US" dirty="0"/>
              <a:t>Remediate risks detected by Azure AD Identity Protection</a:t>
            </a:r>
          </a:p>
        </p:txBody>
      </p:sp>
      <p:pic>
        <p:nvPicPr>
          <p:cNvPr id="5" name="Picture 4" descr="Graphical user interface, text, application, email&#10;&#10;Description automatically generated">
            <a:extLst>
              <a:ext uri="{FF2B5EF4-FFF2-40B4-BE49-F238E27FC236}">
                <a16:creationId xmlns:a16="http://schemas.microsoft.com/office/drawing/2014/main" id="{9219E3E8-69EA-44BD-979B-CFD9A1F08594}"/>
              </a:ext>
            </a:extLst>
          </p:cNvPr>
          <p:cNvPicPr>
            <a:picLocks noChangeAspect="1"/>
          </p:cNvPicPr>
          <p:nvPr/>
        </p:nvPicPr>
        <p:blipFill>
          <a:blip r:embed="rId3"/>
          <a:stretch>
            <a:fillRect/>
          </a:stretch>
        </p:blipFill>
        <p:spPr>
          <a:xfrm>
            <a:off x="1469003" y="741857"/>
            <a:ext cx="8462938" cy="5816930"/>
          </a:xfrm>
          <a:prstGeom prst="rect">
            <a:avLst/>
          </a:prstGeom>
        </p:spPr>
      </p:pic>
    </p:spTree>
    <p:extLst>
      <p:ext uri="{BB962C8B-B14F-4D97-AF65-F5344CB8AC3E}">
        <p14:creationId xmlns:p14="http://schemas.microsoft.com/office/powerpoint/2010/main" val="23229741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08033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023" y="2941591"/>
            <a:ext cx="8852145" cy="1520673"/>
          </a:xfrm>
        </p:spPr>
        <p:txBody>
          <a:bodyPr/>
          <a:lstStyle/>
          <a:p>
            <a:r>
              <a:rPr lang="en-US" dirty="0"/>
              <a:t>Lesson 4: Remediate risks with Microsoft Defender for Office 365</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134144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Define the capabilities of Microsoft Defender for Office 365</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Understand how to simulate attacks within your network</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Explain how Microsoft Defender for Office 365 can remediate risks in your environment</a:t>
            </a:r>
          </a:p>
        </p:txBody>
      </p:sp>
    </p:spTree>
    <p:extLst>
      <p:ext uri="{BB962C8B-B14F-4D97-AF65-F5344CB8AC3E}">
        <p14:creationId xmlns:p14="http://schemas.microsoft.com/office/powerpoint/2010/main" val="2609308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2" y="324356"/>
            <a:ext cx="11341268" cy="680196"/>
          </a:xfrm>
        </p:spPr>
        <p:txBody>
          <a:bodyPr/>
          <a:lstStyle/>
          <a:p>
            <a:r>
              <a:rPr lang="en-US" dirty="0"/>
              <a:t>Microsoft Defender for Office 365 explained</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171977" y="1004552"/>
            <a:ext cx="10601381" cy="899384"/>
          </a:xfrm>
        </p:spPr>
        <p:txBody>
          <a:bodyPr/>
          <a:lstStyle/>
          <a:p>
            <a:pPr>
              <a:lnSpc>
                <a:spcPct val="100000"/>
              </a:lnSpc>
            </a:pPr>
            <a:r>
              <a:rPr lang="en-US" sz="2000" dirty="0"/>
              <a:t>Microsoft Defender for Office 365 is a cloud-based email filtering service that helps protect your organization against unknown malware and viruses by providing robust zero-day protection. </a:t>
            </a:r>
          </a:p>
        </p:txBody>
      </p:sp>
      <p:pic>
        <p:nvPicPr>
          <p:cNvPr id="8" name="Picture 7" descr="A picture containing diagram&#10;&#10;Description automatically generated">
            <a:extLst>
              <a:ext uri="{FF2B5EF4-FFF2-40B4-BE49-F238E27FC236}">
                <a16:creationId xmlns:a16="http://schemas.microsoft.com/office/drawing/2014/main" id="{74439E80-CC6C-4FB6-A946-3343974AC547}"/>
              </a:ext>
            </a:extLst>
          </p:cNvPr>
          <p:cNvPicPr>
            <a:picLocks noChangeAspect="1"/>
          </p:cNvPicPr>
          <p:nvPr/>
        </p:nvPicPr>
        <p:blipFill>
          <a:blip r:embed="rId3"/>
          <a:stretch>
            <a:fillRect/>
          </a:stretch>
        </p:blipFill>
        <p:spPr>
          <a:xfrm>
            <a:off x="1620273" y="2034884"/>
            <a:ext cx="9325232" cy="4112762"/>
          </a:xfrm>
          <a:prstGeom prst="rect">
            <a:avLst/>
          </a:prstGeom>
        </p:spPr>
      </p:pic>
    </p:spTree>
    <p:extLst>
      <p:ext uri="{BB962C8B-B14F-4D97-AF65-F5344CB8AC3E}">
        <p14:creationId xmlns:p14="http://schemas.microsoft.com/office/powerpoint/2010/main" val="26574637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Automate, investigate, and remediate</a:t>
            </a:r>
          </a:p>
        </p:txBody>
      </p:sp>
      <p:pic>
        <p:nvPicPr>
          <p:cNvPr id="4" name="Picture 3" descr="Timeline&#10;&#10;Description automatically generated">
            <a:extLst>
              <a:ext uri="{FF2B5EF4-FFF2-40B4-BE49-F238E27FC236}">
                <a16:creationId xmlns:a16="http://schemas.microsoft.com/office/drawing/2014/main" id="{76FC7BEE-CEFA-4232-A463-7AAAFB21AE0F}"/>
              </a:ext>
            </a:extLst>
          </p:cNvPr>
          <p:cNvPicPr>
            <a:picLocks noChangeAspect="1"/>
          </p:cNvPicPr>
          <p:nvPr/>
        </p:nvPicPr>
        <p:blipFill>
          <a:blip r:embed="rId3"/>
          <a:stretch>
            <a:fillRect/>
          </a:stretch>
        </p:blipFill>
        <p:spPr>
          <a:xfrm>
            <a:off x="890712" y="1047013"/>
            <a:ext cx="10410576" cy="5449796"/>
          </a:xfrm>
          <a:prstGeom prst="rect">
            <a:avLst/>
          </a:prstGeom>
        </p:spPr>
      </p:pic>
    </p:spTree>
    <p:extLst>
      <p:ext uri="{BB962C8B-B14F-4D97-AF65-F5344CB8AC3E}">
        <p14:creationId xmlns:p14="http://schemas.microsoft.com/office/powerpoint/2010/main" val="32225354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2F0-EDA0-4919-9A33-DA32D50B937F}"/>
              </a:ext>
            </a:extLst>
          </p:cNvPr>
          <p:cNvSpPr>
            <a:spLocks noGrp="1"/>
          </p:cNvSpPr>
          <p:nvPr>
            <p:ph type="title"/>
          </p:nvPr>
        </p:nvSpPr>
        <p:spPr>
          <a:xfrm>
            <a:off x="588263" y="497958"/>
            <a:ext cx="11018520" cy="430826"/>
          </a:xfrm>
        </p:spPr>
        <p:txBody>
          <a:bodyPr/>
          <a:lstStyle/>
          <a:p>
            <a:r>
              <a:rPr lang="en-US" dirty="0"/>
              <a:t>Guided Demonstration – Defender for Office 365</a:t>
            </a:r>
          </a:p>
        </p:txBody>
      </p:sp>
      <p:sp>
        <p:nvSpPr>
          <p:cNvPr id="3" name="Rectangle 2">
            <a:extLst>
              <a:ext uri="{FF2B5EF4-FFF2-40B4-BE49-F238E27FC236}">
                <a16:creationId xmlns:a16="http://schemas.microsoft.com/office/drawing/2014/main" id="{7DBCEFBF-1A58-4AC5-A201-44589DD26260}"/>
              </a:ext>
              <a:ext uri="{C183D7F6-B498-43B3-948B-1728B52AA6E4}">
                <adec:decorative xmlns:adec="http://schemas.microsoft.com/office/drawing/2017/decorative" val="0"/>
              </a:ext>
            </a:extLst>
          </p:cNvPr>
          <p:cNvSpPr/>
          <p:nvPr/>
        </p:nvSpPr>
        <p:spPr bwMode="auto">
          <a:xfrm>
            <a:off x="568047" y="1720818"/>
            <a:ext cx="4229303" cy="3668068"/>
          </a:xfrm>
          <a:prstGeom prst="rect">
            <a:avLst/>
          </a:prstGeom>
          <a:solidFill>
            <a:schemeClr val="bg1">
              <a:lumMod val="95000"/>
            </a:schemeClr>
          </a:solid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79285" tIns="134464" rIns="179285" bIns="134464" numCol="1" spcCol="0" rtlCol="0" fromWordArt="0" anchor="t" anchorCtr="0" forceAA="0" compatLnSpc="1">
            <a:prstTxWarp prst="textNoShape">
              <a:avLst/>
            </a:prstTxWarp>
            <a:noAutofit/>
          </a:bodyPr>
          <a:lstStyle/>
          <a:p>
            <a:pPr lvl="0" fontAlgn="base"/>
            <a:r>
              <a:rPr lang="en-US" sz="2353" dirty="0">
                <a:latin typeface="Segoe UI Semibold"/>
              </a:rPr>
              <a:t>Scenario:</a:t>
            </a:r>
          </a:p>
          <a:p>
            <a:pPr marL="0" lvl="1" fontAlgn="base"/>
            <a:r>
              <a:rPr lang="en-US" sz="2353" dirty="0"/>
              <a:t>You are the security operations analyst and must protect your Office 365 workloads in your organization.</a:t>
            </a:r>
          </a:p>
        </p:txBody>
      </p:sp>
      <p:sp>
        <p:nvSpPr>
          <p:cNvPr id="4" name="Rectangle 3">
            <a:extLst>
              <a:ext uri="{FF2B5EF4-FFF2-40B4-BE49-F238E27FC236}">
                <a16:creationId xmlns:a16="http://schemas.microsoft.com/office/drawing/2014/main" id="{32ACE743-2610-4C45-9299-E5997950E4F7}"/>
              </a:ext>
              <a:ext uri="{C183D7F6-B498-43B3-948B-1728B52AA6E4}">
                <adec:decorative xmlns:adec="http://schemas.microsoft.com/office/drawing/2017/decorative" val="1"/>
              </a:ext>
            </a:extLst>
          </p:cNvPr>
          <p:cNvSpPr/>
          <p:nvPr/>
        </p:nvSpPr>
        <p:spPr bwMode="auto">
          <a:xfrm>
            <a:off x="4974666" y="1720818"/>
            <a:ext cx="6649288" cy="4560712"/>
          </a:xfrm>
          <a:prstGeom prst="rec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lvl="0" fontAlgn="base"/>
            <a:endParaRPr lang="en-US" sz="1961" dirty="0">
              <a:latin typeface="+mj-lt"/>
            </a:endParaRPr>
          </a:p>
        </p:txBody>
      </p:sp>
      <p:sp>
        <p:nvSpPr>
          <p:cNvPr id="5" name="Oval 4">
            <a:extLst>
              <a:ext uri="{FF2B5EF4-FFF2-40B4-BE49-F238E27FC236}">
                <a16:creationId xmlns:a16="http://schemas.microsoft.com/office/drawing/2014/main" id="{6702F31D-D439-4716-A2C7-1866D949A71E}"/>
              </a:ext>
            </a:extLst>
          </p:cNvPr>
          <p:cNvSpPr/>
          <p:nvPr/>
        </p:nvSpPr>
        <p:spPr bwMode="auto">
          <a:xfrm>
            <a:off x="5198832" y="2146442"/>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ea typeface="Segoe UI" pitchFamily="34" charset="0"/>
                <a:cs typeface="Segoe UI" pitchFamily="34" charset="0"/>
              </a:rPr>
              <a:t>Task 1</a:t>
            </a:r>
            <a:endParaRPr lang="en-IN" sz="1961" dirty="0">
              <a:solidFill>
                <a:schemeClr val="tx1"/>
              </a:solidFill>
              <a:latin typeface="+mj-lt"/>
              <a:ea typeface="Segoe UI" pitchFamily="34" charset="0"/>
              <a:cs typeface="Segoe UI" pitchFamily="34" charset="0"/>
            </a:endParaRPr>
          </a:p>
        </p:txBody>
      </p:sp>
      <p:sp>
        <p:nvSpPr>
          <p:cNvPr id="6" name="TextBox 5">
            <a:extLst>
              <a:ext uri="{FF2B5EF4-FFF2-40B4-BE49-F238E27FC236}">
                <a16:creationId xmlns:a16="http://schemas.microsoft.com/office/drawing/2014/main" id="{677F88CA-C9AC-476B-A4BB-EC8F4EC99FA3}"/>
              </a:ext>
            </a:extLst>
          </p:cNvPr>
          <p:cNvSpPr txBox="1"/>
          <p:nvPr/>
        </p:nvSpPr>
        <p:spPr>
          <a:xfrm>
            <a:off x="6407284" y="2476368"/>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Configure policies</a:t>
            </a:r>
            <a:endParaRPr lang="en-US" sz="2353" dirty="0"/>
          </a:p>
        </p:txBody>
      </p:sp>
      <p:sp>
        <p:nvSpPr>
          <p:cNvPr id="7" name="Oval 6">
            <a:extLst>
              <a:ext uri="{FF2B5EF4-FFF2-40B4-BE49-F238E27FC236}">
                <a16:creationId xmlns:a16="http://schemas.microsoft.com/office/drawing/2014/main" id="{ADDA7DAD-F953-4E1E-AAF0-953EDE02CECF}"/>
              </a:ext>
            </a:extLst>
          </p:cNvPr>
          <p:cNvSpPr/>
          <p:nvPr/>
        </p:nvSpPr>
        <p:spPr bwMode="auto">
          <a:xfrm>
            <a:off x="5198832" y="3484144"/>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2</a:t>
            </a:r>
            <a:endParaRPr lang="en-IN" sz="1961" dirty="0">
              <a:solidFill>
                <a:schemeClr val="tx1"/>
              </a:solidFill>
              <a:latin typeface="+mj-lt"/>
              <a:cs typeface="Segoe UI" pitchFamily="34" charset="0"/>
            </a:endParaRPr>
          </a:p>
        </p:txBody>
      </p:sp>
      <p:sp>
        <p:nvSpPr>
          <p:cNvPr id="8" name="TextBox 7">
            <a:extLst>
              <a:ext uri="{FF2B5EF4-FFF2-40B4-BE49-F238E27FC236}">
                <a16:creationId xmlns:a16="http://schemas.microsoft.com/office/drawing/2014/main" id="{16D498BC-420F-4937-885C-FC47606896C8}"/>
              </a:ext>
            </a:extLst>
          </p:cNvPr>
          <p:cNvSpPr txBox="1"/>
          <p:nvPr/>
        </p:nvSpPr>
        <p:spPr>
          <a:xfrm>
            <a:off x="6426102" y="3779828"/>
            <a:ext cx="4992505" cy="362087"/>
          </a:xfrm>
          <a:prstGeom prst="rect">
            <a:avLst/>
          </a:prstGeom>
          <a:noFill/>
        </p:spPr>
        <p:txBody>
          <a:bodyPr wrap="square" lIns="0" tIns="0" rIns="0" bIns="0" rtlCol="0">
            <a:spAutoFit/>
          </a:bodyPr>
          <a:lstStyle/>
          <a:p>
            <a:r>
              <a:rPr lang="en-US" sz="2353" dirty="0"/>
              <a:t>Analyze threats</a:t>
            </a:r>
            <a:endParaRPr lang="en-IN" sz="2353" dirty="0"/>
          </a:p>
        </p:txBody>
      </p:sp>
      <p:sp>
        <p:nvSpPr>
          <p:cNvPr id="10" name="Oval 9">
            <a:extLst>
              <a:ext uri="{FF2B5EF4-FFF2-40B4-BE49-F238E27FC236}">
                <a16:creationId xmlns:a16="http://schemas.microsoft.com/office/drawing/2014/main" id="{9B4BC4CE-43A9-4E1E-9080-BEE702CDD08C}"/>
              </a:ext>
            </a:extLst>
          </p:cNvPr>
          <p:cNvSpPr/>
          <p:nvPr/>
        </p:nvSpPr>
        <p:spPr bwMode="auto">
          <a:xfrm>
            <a:off x="5202147" y="4749727"/>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3</a:t>
            </a:r>
            <a:endParaRPr lang="en-IN" sz="1961" dirty="0">
              <a:solidFill>
                <a:schemeClr val="tx1"/>
              </a:solidFill>
              <a:latin typeface="+mj-lt"/>
              <a:cs typeface="Segoe UI" pitchFamily="34" charset="0"/>
            </a:endParaRPr>
          </a:p>
        </p:txBody>
      </p:sp>
      <p:sp>
        <p:nvSpPr>
          <p:cNvPr id="12" name="TextBox 11">
            <a:extLst>
              <a:ext uri="{FF2B5EF4-FFF2-40B4-BE49-F238E27FC236}">
                <a16:creationId xmlns:a16="http://schemas.microsoft.com/office/drawing/2014/main" id="{D883CDBA-A708-481B-A1F2-FC9FDCDB6415}"/>
              </a:ext>
            </a:extLst>
          </p:cNvPr>
          <p:cNvSpPr txBox="1"/>
          <p:nvPr/>
        </p:nvSpPr>
        <p:spPr>
          <a:xfrm>
            <a:off x="6401387" y="5076023"/>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Respond to attacks</a:t>
            </a:r>
            <a:endParaRPr lang="en-US" sz="2353" dirty="0"/>
          </a:p>
        </p:txBody>
      </p:sp>
    </p:spTree>
    <p:extLst>
      <p:ext uri="{BB962C8B-B14F-4D97-AF65-F5344CB8AC3E}">
        <p14:creationId xmlns:p14="http://schemas.microsoft.com/office/powerpoint/2010/main" val="20389135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Simulate attacks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sz="2800" dirty="0"/>
              <a:t>Threat trackers</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1"/>
            </a:solidFill>
          </a:ln>
        </p:spPr>
        <p:txBody>
          <a:bodyPr/>
          <a:lstStyle/>
          <a:p>
            <a:r>
              <a:rPr lang="en-US" sz="2800" dirty="0"/>
              <a:t>Threat Explorer</a:t>
            </a:r>
          </a:p>
        </p:txBody>
      </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1"/>
            </a:solidFill>
          </a:ln>
        </p:spPr>
        <p:txBody>
          <a:bodyPr/>
          <a:lstStyle/>
          <a:p>
            <a:r>
              <a:rPr lang="en-US" sz="2800" dirty="0"/>
              <a:t>Attack Simulator</a:t>
            </a:r>
          </a:p>
        </p:txBody>
      </p:sp>
      <p:grpSp>
        <p:nvGrpSpPr>
          <p:cNvPr id="11" name="Group 10">
            <a:extLst>
              <a:ext uri="{FF2B5EF4-FFF2-40B4-BE49-F238E27FC236}">
                <a16:creationId xmlns:a16="http://schemas.microsoft.com/office/drawing/2014/main" id="{4BDC3E0C-D0A0-4491-8D67-1C8169F55EA9}"/>
              </a:ext>
            </a:extLst>
          </p:cNvPr>
          <p:cNvGrpSpPr/>
          <p:nvPr/>
        </p:nvGrpSpPr>
        <p:grpSpPr>
          <a:xfrm>
            <a:off x="3166954" y="3156043"/>
            <a:ext cx="723714" cy="723714"/>
            <a:chOff x="3166954" y="3156043"/>
            <a:chExt cx="723714" cy="723714"/>
          </a:xfrm>
        </p:grpSpPr>
        <p:grpSp>
          <p:nvGrpSpPr>
            <p:cNvPr id="10" name="Group 9">
              <a:extLst>
                <a:ext uri="{FF2B5EF4-FFF2-40B4-BE49-F238E27FC236}">
                  <a16:creationId xmlns:a16="http://schemas.microsoft.com/office/drawing/2014/main" id="{1313D4DB-0B7E-4832-8978-92337971DE5B}"/>
                </a:ext>
              </a:extLst>
            </p:cNvPr>
            <p:cNvGrpSpPr/>
            <p:nvPr/>
          </p:nvGrpSpPr>
          <p:grpSpPr>
            <a:xfrm>
              <a:off x="3166954" y="3156043"/>
              <a:ext cx="723714" cy="723714"/>
              <a:chOff x="3166954" y="3156043"/>
              <a:chExt cx="723714" cy="723714"/>
            </a:xfrm>
          </p:grpSpPr>
          <p:sp>
            <p:nvSpPr>
              <p:cNvPr id="32" name="AutoShape 3">
                <a:extLst>
                  <a:ext uri="{FF2B5EF4-FFF2-40B4-BE49-F238E27FC236}">
                    <a16:creationId xmlns:a16="http://schemas.microsoft.com/office/drawing/2014/main" id="{9D6481ED-2F00-4463-937D-3325EEA955DE}"/>
                  </a:ext>
                </a:extLst>
              </p:cNvPr>
              <p:cNvSpPr>
                <a:spLocks noChangeAspect="1" noChangeArrowheads="1" noTextEdit="1"/>
              </p:cNvSpPr>
              <p:nvPr/>
            </p:nvSpPr>
            <p:spPr bwMode="auto">
              <a:xfrm>
                <a:off x="3166954" y="3156043"/>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5">
                <a:extLst>
                  <a:ext uri="{FF2B5EF4-FFF2-40B4-BE49-F238E27FC236}">
                    <a16:creationId xmlns:a16="http://schemas.microsoft.com/office/drawing/2014/main" id="{168C1702-1EE7-41AA-B444-49FE0D5397BD}"/>
                  </a:ext>
                </a:extLst>
              </p:cNvPr>
              <p:cNvSpPr>
                <a:spLocks/>
              </p:cNvSpPr>
              <p:nvPr/>
            </p:nvSpPr>
            <p:spPr bwMode="auto">
              <a:xfrm>
                <a:off x="3166954" y="3156043"/>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39" name="Freeform 6">
                <a:extLst>
                  <a:ext uri="{FF2B5EF4-FFF2-40B4-BE49-F238E27FC236}">
                    <a16:creationId xmlns:a16="http://schemas.microsoft.com/office/drawing/2014/main" id="{A77C703B-9C36-4BBC-98AE-9ED592B150BF}"/>
                  </a:ext>
                </a:extLst>
              </p:cNvPr>
              <p:cNvSpPr>
                <a:spLocks noEditPoints="1"/>
              </p:cNvSpPr>
              <p:nvPr/>
            </p:nvSpPr>
            <p:spPr bwMode="auto">
              <a:xfrm>
                <a:off x="3224205" y="3213294"/>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2" name="Lock" title="Icon of a padlock">
              <a:extLst>
                <a:ext uri="{FF2B5EF4-FFF2-40B4-BE49-F238E27FC236}">
                  <a16:creationId xmlns:a16="http://schemas.microsoft.com/office/drawing/2014/main" id="{0C19E37A-D30D-48D6-AC61-125227A5394F}"/>
                </a:ext>
              </a:extLst>
            </p:cNvPr>
            <p:cNvSpPr>
              <a:spLocks noChangeAspect="1" noEditPoints="1"/>
            </p:cNvSpPr>
            <p:nvPr/>
          </p:nvSpPr>
          <p:spPr bwMode="auto">
            <a:xfrm>
              <a:off x="3386483" y="3323317"/>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51E1FE2D-778D-4CA4-B36C-6C6CBCCFB75C}"/>
              </a:ext>
            </a:extLst>
          </p:cNvPr>
          <p:cNvGrpSpPr/>
          <p:nvPr/>
        </p:nvGrpSpPr>
        <p:grpSpPr>
          <a:xfrm>
            <a:off x="7012307" y="3156043"/>
            <a:ext cx="723714" cy="723714"/>
            <a:chOff x="7012307" y="3156043"/>
            <a:chExt cx="723714" cy="723714"/>
          </a:xfrm>
        </p:grpSpPr>
        <p:grpSp>
          <p:nvGrpSpPr>
            <p:cNvPr id="8" name="Group 7">
              <a:extLst>
                <a:ext uri="{FF2B5EF4-FFF2-40B4-BE49-F238E27FC236}">
                  <a16:creationId xmlns:a16="http://schemas.microsoft.com/office/drawing/2014/main" id="{6617278B-B9D2-49D7-83B9-2B7347DE1CDC}"/>
                </a:ext>
              </a:extLst>
            </p:cNvPr>
            <p:cNvGrpSpPr/>
            <p:nvPr/>
          </p:nvGrpSpPr>
          <p:grpSpPr>
            <a:xfrm>
              <a:off x="7012307" y="3156043"/>
              <a:ext cx="723714" cy="723714"/>
              <a:chOff x="7012307" y="3156043"/>
              <a:chExt cx="723714" cy="723714"/>
            </a:xfrm>
          </p:grpSpPr>
          <p:sp>
            <p:nvSpPr>
              <p:cNvPr id="44" name="AutoShape 3">
                <a:extLst>
                  <a:ext uri="{FF2B5EF4-FFF2-40B4-BE49-F238E27FC236}">
                    <a16:creationId xmlns:a16="http://schemas.microsoft.com/office/drawing/2014/main" id="{16E907D9-F80F-402A-85F9-AAFB85E33AFF}"/>
                  </a:ext>
                </a:extLst>
              </p:cNvPr>
              <p:cNvSpPr>
                <a:spLocks noChangeAspect="1" noChangeArrowheads="1" noTextEdit="1"/>
              </p:cNvSpPr>
              <p:nvPr/>
            </p:nvSpPr>
            <p:spPr bwMode="auto">
              <a:xfrm>
                <a:off x="7012307" y="3156043"/>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5">
                <a:extLst>
                  <a:ext uri="{FF2B5EF4-FFF2-40B4-BE49-F238E27FC236}">
                    <a16:creationId xmlns:a16="http://schemas.microsoft.com/office/drawing/2014/main" id="{60F1E3EE-B339-46E3-95B4-A6A659AD4E07}"/>
                  </a:ext>
                </a:extLst>
              </p:cNvPr>
              <p:cNvSpPr>
                <a:spLocks/>
              </p:cNvSpPr>
              <p:nvPr/>
            </p:nvSpPr>
            <p:spPr bwMode="auto">
              <a:xfrm>
                <a:off x="7012307" y="3156043"/>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56" name="Freeform 6">
                <a:extLst>
                  <a:ext uri="{FF2B5EF4-FFF2-40B4-BE49-F238E27FC236}">
                    <a16:creationId xmlns:a16="http://schemas.microsoft.com/office/drawing/2014/main" id="{223050F8-D6F1-4B76-84D8-2A0AEB037296}"/>
                  </a:ext>
                </a:extLst>
              </p:cNvPr>
              <p:cNvSpPr>
                <a:spLocks noEditPoints="1"/>
              </p:cNvSpPr>
              <p:nvPr/>
            </p:nvSpPr>
            <p:spPr bwMode="auto">
              <a:xfrm>
                <a:off x="7069558" y="3213294"/>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3" name="Lock" title="Icon of a padlock">
              <a:extLst>
                <a:ext uri="{FF2B5EF4-FFF2-40B4-BE49-F238E27FC236}">
                  <a16:creationId xmlns:a16="http://schemas.microsoft.com/office/drawing/2014/main" id="{FBAFF0D3-2086-4C65-847D-88AB390FD7ED}"/>
                </a:ext>
              </a:extLst>
            </p:cNvPr>
            <p:cNvSpPr>
              <a:spLocks noChangeAspect="1" noEditPoints="1"/>
            </p:cNvSpPr>
            <p:nvPr/>
          </p:nvSpPr>
          <p:spPr bwMode="auto">
            <a:xfrm>
              <a:off x="7253418" y="3323317"/>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ED47ED47-AF5E-4028-9852-E80D1940A5AE}"/>
              </a:ext>
            </a:extLst>
          </p:cNvPr>
          <p:cNvGrpSpPr/>
          <p:nvPr/>
        </p:nvGrpSpPr>
        <p:grpSpPr>
          <a:xfrm>
            <a:off x="10833744" y="3156043"/>
            <a:ext cx="723714" cy="723714"/>
            <a:chOff x="10833744" y="3156043"/>
            <a:chExt cx="723714" cy="723714"/>
          </a:xfrm>
        </p:grpSpPr>
        <p:grpSp>
          <p:nvGrpSpPr>
            <p:cNvPr id="5" name="Group 4">
              <a:extLst>
                <a:ext uri="{FF2B5EF4-FFF2-40B4-BE49-F238E27FC236}">
                  <a16:creationId xmlns:a16="http://schemas.microsoft.com/office/drawing/2014/main" id="{CDEAEC42-DF6E-4E12-BA81-648964DB5758}"/>
                </a:ext>
              </a:extLst>
            </p:cNvPr>
            <p:cNvGrpSpPr/>
            <p:nvPr/>
          </p:nvGrpSpPr>
          <p:grpSpPr>
            <a:xfrm>
              <a:off x="10833744" y="3156043"/>
              <a:ext cx="723714" cy="723714"/>
              <a:chOff x="10833744" y="3156043"/>
              <a:chExt cx="723714" cy="723714"/>
            </a:xfrm>
          </p:grpSpPr>
          <p:sp>
            <p:nvSpPr>
              <p:cNvPr id="63" name="AutoShape 3">
                <a:extLst>
                  <a:ext uri="{FF2B5EF4-FFF2-40B4-BE49-F238E27FC236}">
                    <a16:creationId xmlns:a16="http://schemas.microsoft.com/office/drawing/2014/main" id="{DD89D6AE-DCD4-456D-9006-98C66AB3E553}"/>
                  </a:ext>
                </a:extLst>
              </p:cNvPr>
              <p:cNvSpPr>
                <a:spLocks noChangeAspect="1" noChangeArrowheads="1" noTextEdit="1"/>
              </p:cNvSpPr>
              <p:nvPr/>
            </p:nvSpPr>
            <p:spPr bwMode="auto">
              <a:xfrm>
                <a:off x="10833744" y="3156043"/>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5">
                <a:extLst>
                  <a:ext uri="{FF2B5EF4-FFF2-40B4-BE49-F238E27FC236}">
                    <a16:creationId xmlns:a16="http://schemas.microsoft.com/office/drawing/2014/main" id="{E9B0E12F-6669-4D03-AA97-9A38C2D973A3}"/>
                  </a:ext>
                </a:extLst>
              </p:cNvPr>
              <p:cNvSpPr>
                <a:spLocks/>
              </p:cNvSpPr>
              <p:nvPr/>
            </p:nvSpPr>
            <p:spPr bwMode="auto">
              <a:xfrm>
                <a:off x="10833744" y="3156043"/>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5" name="Freeform 6">
                <a:extLst>
                  <a:ext uri="{FF2B5EF4-FFF2-40B4-BE49-F238E27FC236}">
                    <a16:creationId xmlns:a16="http://schemas.microsoft.com/office/drawing/2014/main" id="{0557E44B-60B4-4B8D-B199-042A38682FFA}"/>
                  </a:ext>
                </a:extLst>
              </p:cNvPr>
              <p:cNvSpPr>
                <a:spLocks noEditPoints="1"/>
              </p:cNvSpPr>
              <p:nvPr/>
            </p:nvSpPr>
            <p:spPr bwMode="auto">
              <a:xfrm>
                <a:off x="10890995" y="3212560"/>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4" name="Lock" title="Icon of a padlock">
              <a:extLst>
                <a:ext uri="{FF2B5EF4-FFF2-40B4-BE49-F238E27FC236}">
                  <a16:creationId xmlns:a16="http://schemas.microsoft.com/office/drawing/2014/main" id="{ED29EBBE-6798-4819-B90A-B102F9708840}"/>
                </a:ext>
              </a:extLst>
            </p:cNvPr>
            <p:cNvSpPr>
              <a:spLocks noChangeAspect="1" noEditPoints="1"/>
            </p:cNvSpPr>
            <p:nvPr/>
          </p:nvSpPr>
          <p:spPr bwMode="auto">
            <a:xfrm>
              <a:off x="11064064" y="3334058"/>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11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13274296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015" y="3063666"/>
            <a:ext cx="8852145" cy="1140505"/>
          </a:xfrm>
        </p:spPr>
        <p:txBody>
          <a:bodyPr/>
          <a:lstStyle/>
          <a:p>
            <a:r>
              <a:rPr lang="en-US" dirty="0"/>
              <a:t>Lesson 5: Microsoft Defender for Identity</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33062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agenda</a:t>
            </a:r>
          </a:p>
        </p:txBody>
      </p:sp>
      <p:sp>
        <p:nvSpPr>
          <p:cNvPr id="6" name="Text Placeholder 5"/>
          <p:cNvSpPr>
            <a:spLocks noGrp="1"/>
          </p:cNvSpPr>
          <p:nvPr>
            <p:ph type="body" sz="quarter" idx="11"/>
          </p:nvPr>
        </p:nvSpPr>
        <p:spPr/>
        <p:txBody>
          <a:bodyPr/>
          <a:lstStyle/>
          <a:p>
            <a:pPr lvl="1"/>
            <a:r>
              <a:rPr lang="en-US" dirty="0"/>
              <a:t>Introduction to threat protection with Microsoft 365</a:t>
            </a:r>
          </a:p>
        </p:txBody>
      </p:sp>
      <p:sp>
        <p:nvSpPr>
          <p:cNvPr id="2" name="Text Placeholder 1"/>
          <p:cNvSpPr>
            <a:spLocks noGrp="1"/>
          </p:cNvSpPr>
          <p:nvPr>
            <p:ph type="body" sz="quarter" idx="15"/>
          </p:nvPr>
        </p:nvSpPr>
        <p:spPr/>
        <p:txBody>
          <a:bodyPr/>
          <a:lstStyle/>
          <a:p>
            <a:pPr lvl="1"/>
            <a:r>
              <a:rPr lang="en-US" dirty="0"/>
              <a:t>Mitigate incidents using Microsoft 365 Defender</a:t>
            </a:r>
          </a:p>
        </p:txBody>
      </p:sp>
      <p:sp>
        <p:nvSpPr>
          <p:cNvPr id="3" name="Text Placeholder 2"/>
          <p:cNvSpPr>
            <a:spLocks noGrp="1"/>
          </p:cNvSpPr>
          <p:nvPr>
            <p:ph type="body" sz="quarter" idx="17"/>
          </p:nvPr>
        </p:nvSpPr>
        <p:spPr/>
        <p:txBody>
          <a:bodyPr/>
          <a:lstStyle/>
          <a:p>
            <a:pPr lvl="1"/>
            <a:r>
              <a:rPr lang="en-US" dirty="0"/>
              <a:t>Protect your identities with Azure AD Identity Protection</a:t>
            </a:r>
          </a:p>
        </p:txBody>
      </p:sp>
      <p:sp>
        <p:nvSpPr>
          <p:cNvPr id="4" name="Text Placeholder 3"/>
          <p:cNvSpPr>
            <a:spLocks noGrp="1"/>
          </p:cNvSpPr>
          <p:nvPr>
            <p:ph type="body" sz="quarter" idx="19"/>
          </p:nvPr>
        </p:nvSpPr>
        <p:spPr/>
        <p:txBody>
          <a:bodyPr/>
          <a:lstStyle/>
          <a:p>
            <a:pPr lvl="1"/>
            <a:r>
              <a:rPr lang="en-US" dirty="0"/>
              <a:t>Remediate risks with Microsoft Defender for Office 365</a:t>
            </a:r>
          </a:p>
        </p:txBody>
      </p:sp>
      <p:grpSp>
        <p:nvGrpSpPr>
          <p:cNvPr id="210" name="Group 209">
            <a:extLst>
              <a:ext uri="{FF2B5EF4-FFF2-40B4-BE49-F238E27FC236}">
                <a16:creationId xmlns:a16="http://schemas.microsoft.com/office/drawing/2014/main" id="{E8327797-2AF3-43FE-87B0-19B9D5F5F1C8}"/>
              </a:ext>
            </a:extLst>
          </p:cNvPr>
          <p:cNvGrpSpPr/>
          <p:nvPr/>
        </p:nvGrpSpPr>
        <p:grpSpPr>
          <a:xfrm>
            <a:off x="6229350" y="1441758"/>
            <a:ext cx="717140" cy="717242"/>
            <a:chOff x="418643" y="1441758"/>
            <a:chExt cx="717140" cy="717242"/>
          </a:xfrm>
        </p:grpSpPr>
        <p:grpSp>
          <p:nvGrpSpPr>
            <p:cNvPr id="211" name="Group 210">
              <a:extLst>
                <a:ext uri="{FF2B5EF4-FFF2-40B4-BE49-F238E27FC236}">
                  <a16:creationId xmlns:a16="http://schemas.microsoft.com/office/drawing/2014/main" id="{04FCFE6A-0A06-4123-8087-F612DB8211D9}"/>
                </a:ext>
              </a:extLst>
            </p:cNvPr>
            <p:cNvGrpSpPr/>
            <p:nvPr/>
          </p:nvGrpSpPr>
          <p:grpSpPr>
            <a:xfrm>
              <a:off x="418643" y="1441758"/>
              <a:ext cx="717140" cy="717242"/>
              <a:chOff x="418643" y="1441758"/>
              <a:chExt cx="717140" cy="717242"/>
            </a:xfrm>
          </p:grpSpPr>
          <p:sp>
            <p:nvSpPr>
              <p:cNvPr id="213" name="Freeform 5">
                <a:extLst>
                  <a:ext uri="{FF2B5EF4-FFF2-40B4-BE49-F238E27FC236}">
                    <a16:creationId xmlns:a16="http://schemas.microsoft.com/office/drawing/2014/main" id="{7DFDEBD6-B36C-4526-942D-983B14735968}"/>
                  </a:ext>
                </a:extLst>
              </p:cNvPr>
              <p:cNvSpPr>
                <a:spLocks/>
              </p:cNvSpPr>
              <p:nvPr/>
            </p:nvSpPr>
            <p:spPr bwMode="auto">
              <a:xfrm>
                <a:off x="418643" y="144175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6">
                <a:extLst>
                  <a:ext uri="{FF2B5EF4-FFF2-40B4-BE49-F238E27FC236}">
                    <a16:creationId xmlns:a16="http://schemas.microsoft.com/office/drawing/2014/main" id="{E464F5D8-F231-424F-813C-80A37E00DBB8}"/>
                  </a:ext>
                </a:extLst>
              </p:cNvPr>
              <p:cNvSpPr>
                <a:spLocks noEditPoints="1"/>
              </p:cNvSpPr>
              <p:nvPr/>
            </p:nvSpPr>
            <p:spPr bwMode="auto">
              <a:xfrm>
                <a:off x="467961" y="149282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12" name="Lock" title="Icon of a padlock">
              <a:extLst>
                <a:ext uri="{FF2B5EF4-FFF2-40B4-BE49-F238E27FC236}">
                  <a16:creationId xmlns:a16="http://schemas.microsoft.com/office/drawing/2014/main" id="{ABADF743-2375-4CDD-8145-9AD3FA642E10}"/>
                </a:ext>
              </a:extLst>
            </p:cNvPr>
            <p:cNvSpPr>
              <a:spLocks noChangeAspect="1" noEditPoints="1"/>
            </p:cNvSpPr>
            <p:nvPr/>
          </p:nvSpPr>
          <p:spPr bwMode="auto">
            <a:xfrm>
              <a:off x="655374" y="1631251"/>
              <a:ext cx="243678" cy="34057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Safeguard your environment with Microsoft Defender for Identity</a:t>
            </a:r>
          </a:p>
        </p:txBody>
      </p:sp>
      <p:grpSp>
        <p:nvGrpSpPr>
          <p:cNvPr id="205" name="Group 204">
            <a:extLst>
              <a:ext uri="{FF2B5EF4-FFF2-40B4-BE49-F238E27FC236}">
                <a16:creationId xmlns:a16="http://schemas.microsoft.com/office/drawing/2014/main" id="{DFF2AD34-9A4B-436E-93E1-8A85B93C61A9}"/>
              </a:ext>
            </a:extLst>
          </p:cNvPr>
          <p:cNvGrpSpPr/>
          <p:nvPr/>
        </p:nvGrpSpPr>
        <p:grpSpPr>
          <a:xfrm>
            <a:off x="6229350" y="2287883"/>
            <a:ext cx="717140" cy="717242"/>
            <a:chOff x="418643" y="2287883"/>
            <a:chExt cx="717140" cy="717242"/>
          </a:xfrm>
        </p:grpSpPr>
        <p:grpSp>
          <p:nvGrpSpPr>
            <p:cNvPr id="206" name="Group 205">
              <a:extLst>
                <a:ext uri="{FF2B5EF4-FFF2-40B4-BE49-F238E27FC236}">
                  <a16:creationId xmlns:a16="http://schemas.microsoft.com/office/drawing/2014/main" id="{5BBB6930-EE71-4204-A0F6-C0F880A8B46D}"/>
                </a:ext>
              </a:extLst>
            </p:cNvPr>
            <p:cNvGrpSpPr/>
            <p:nvPr/>
          </p:nvGrpSpPr>
          <p:grpSpPr>
            <a:xfrm>
              <a:off x="418643" y="2287883"/>
              <a:ext cx="717140" cy="717242"/>
              <a:chOff x="418643" y="2287883"/>
              <a:chExt cx="717140" cy="717242"/>
            </a:xfrm>
          </p:grpSpPr>
          <p:sp>
            <p:nvSpPr>
              <p:cNvPr id="208" name="Freeform 5">
                <a:extLst>
                  <a:ext uri="{FF2B5EF4-FFF2-40B4-BE49-F238E27FC236}">
                    <a16:creationId xmlns:a16="http://schemas.microsoft.com/office/drawing/2014/main" id="{BA661680-C3F6-418F-B681-0780C02AC1A8}"/>
                  </a:ext>
                </a:extLst>
              </p:cNvPr>
              <p:cNvSpPr>
                <a:spLocks/>
              </p:cNvSpPr>
              <p:nvPr/>
            </p:nvSpPr>
            <p:spPr bwMode="auto">
              <a:xfrm>
                <a:off x="418643" y="2287883"/>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6">
                <a:extLst>
                  <a:ext uri="{FF2B5EF4-FFF2-40B4-BE49-F238E27FC236}">
                    <a16:creationId xmlns:a16="http://schemas.microsoft.com/office/drawing/2014/main" id="{7C62695B-82EC-40AD-8C54-ED515F22F2F9}"/>
                  </a:ext>
                </a:extLst>
              </p:cNvPr>
              <p:cNvSpPr>
                <a:spLocks noEditPoints="1"/>
              </p:cNvSpPr>
              <p:nvPr/>
            </p:nvSpPr>
            <p:spPr bwMode="auto">
              <a:xfrm>
                <a:off x="467961" y="233778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07" name="shield_3" title="Icon of a shield with an exclamation point inside">
              <a:extLst>
                <a:ext uri="{FF2B5EF4-FFF2-40B4-BE49-F238E27FC236}">
                  <a16:creationId xmlns:a16="http://schemas.microsoft.com/office/drawing/2014/main" id="{B983AE6C-8731-4958-8AEB-2B8986AD7273}"/>
                </a:ext>
              </a:extLst>
            </p:cNvPr>
            <p:cNvSpPr>
              <a:spLocks noChangeAspect="1" noEditPoints="1"/>
            </p:cNvSpPr>
            <p:nvPr/>
          </p:nvSpPr>
          <p:spPr bwMode="auto">
            <a:xfrm>
              <a:off x="611260" y="2478310"/>
              <a:ext cx="331906" cy="33638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Secure your cloud apps and services with Microsoft Cloud App Security</a:t>
            </a:r>
          </a:p>
        </p:txBody>
      </p:sp>
      <p:grpSp>
        <p:nvGrpSpPr>
          <p:cNvPr id="215" name="Group 214">
            <a:extLst>
              <a:ext uri="{FF2B5EF4-FFF2-40B4-BE49-F238E27FC236}">
                <a16:creationId xmlns:a16="http://schemas.microsoft.com/office/drawing/2014/main" id="{DBD0E149-08E6-4FF4-806D-BF838864BE05}"/>
              </a:ext>
            </a:extLst>
          </p:cNvPr>
          <p:cNvGrpSpPr/>
          <p:nvPr/>
        </p:nvGrpSpPr>
        <p:grpSpPr>
          <a:xfrm>
            <a:off x="6229350" y="3134008"/>
            <a:ext cx="717140" cy="717242"/>
            <a:chOff x="418643" y="3134008"/>
            <a:chExt cx="717140" cy="717242"/>
          </a:xfrm>
        </p:grpSpPr>
        <p:grpSp>
          <p:nvGrpSpPr>
            <p:cNvPr id="216" name="Group 215">
              <a:extLst>
                <a:ext uri="{FF2B5EF4-FFF2-40B4-BE49-F238E27FC236}">
                  <a16:creationId xmlns:a16="http://schemas.microsoft.com/office/drawing/2014/main" id="{8A1EBA46-2CA0-4A64-B5D6-F2FD1698AADA}"/>
                </a:ext>
              </a:extLst>
            </p:cNvPr>
            <p:cNvGrpSpPr/>
            <p:nvPr/>
          </p:nvGrpSpPr>
          <p:grpSpPr>
            <a:xfrm>
              <a:off x="418643" y="3134008"/>
              <a:ext cx="717140" cy="717242"/>
              <a:chOff x="418643" y="3134008"/>
              <a:chExt cx="717140" cy="717242"/>
            </a:xfrm>
          </p:grpSpPr>
          <p:sp>
            <p:nvSpPr>
              <p:cNvPr id="218" name="Freeform 5">
                <a:extLst>
                  <a:ext uri="{FF2B5EF4-FFF2-40B4-BE49-F238E27FC236}">
                    <a16:creationId xmlns:a16="http://schemas.microsoft.com/office/drawing/2014/main" id="{F3AC8CE3-165A-4BAB-8DAC-44F4C2892400}"/>
                  </a:ext>
                </a:extLst>
              </p:cNvPr>
              <p:cNvSpPr>
                <a:spLocks/>
              </p:cNvSpPr>
              <p:nvPr/>
            </p:nvSpPr>
            <p:spPr bwMode="auto">
              <a:xfrm>
                <a:off x="418643" y="313400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6">
                <a:extLst>
                  <a:ext uri="{FF2B5EF4-FFF2-40B4-BE49-F238E27FC236}">
                    <a16:creationId xmlns:a16="http://schemas.microsoft.com/office/drawing/2014/main" id="{C20EDDE7-3042-439F-8CA0-2758125700F4}"/>
                  </a:ext>
                </a:extLst>
              </p:cNvPr>
              <p:cNvSpPr>
                <a:spLocks noEditPoints="1"/>
              </p:cNvSpPr>
              <p:nvPr/>
            </p:nvSpPr>
            <p:spPr bwMode="auto">
              <a:xfrm>
                <a:off x="467961" y="318507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17" name="safe" title="Icon of a locked safe">
              <a:extLst>
                <a:ext uri="{FF2B5EF4-FFF2-40B4-BE49-F238E27FC236}">
                  <a16:creationId xmlns:a16="http://schemas.microsoft.com/office/drawing/2014/main" id="{20D5CBDE-E9FB-421B-9496-892F09D9B99A}"/>
                </a:ext>
              </a:extLst>
            </p:cNvPr>
            <p:cNvSpPr>
              <a:spLocks noChangeAspect="1" noEditPoints="1"/>
            </p:cNvSpPr>
            <p:nvPr/>
          </p:nvSpPr>
          <p:spPr bwMode="auto">
            <a:xfrm>
              <a:off x="631805" y="3338513"/>
              <a:ext cx="290816" cy="30823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Respond to data loss prevention alerts using Microsoft 365</a:t>
            </a:r>
          </a:p>
        </p:txBody>
      </p:sp>
      <p:grpSp>
        <p:nvGrpSpPr>
          <p:cNvPr id="220" name="Group 219">
            <a:extLst>
              <a:ext uri="{FF2B5EF4-FFF2-40B4-BE49-F238E27FC236}">
                <a16:creationId xmlns:a16="http://schemas.microsoft.com/office/drawing/2014/main" id="{E1A4EB87-37D2-4CF5-A894-6B7C9476DDED}"/>
              </a:ext>
            </a:extLst>
          </p:cNvPr>
          <p:cNvGrpSpPr/>
          <p:nvPr/>
        </p:nvGrpSpPr>
        <p:grpSpPr>
          <a:xfrm>
            <a:off x="6229350" y="3980133"/>
            <a:ext cx="717140" cy="717242"/>
            <a:chOff x="418643" y="3980133"/>
            <a:chExt cx="717140" cy="717242"/>
          </a:xfrm>
        </p:grpSpPr>
        <p:grpSp>
          <p:nvGrpSpPr>
            <p:cNvPr id="221" name="Group 220">
              <a:extLst>
                <a:ext uri="{FF2B5EF4-FFF2-40B4-BE49-F238E27FC236}">
                  <a16:creationId xmlns:a16="http://schemas.microsoft.com/office/drawing/2014/main" id="{C2493A64-707E-4F5E-B4E6-4994EB0E35F1}"/>
                </a:ext>
              </a:extLst>
            </p:cNvPr>
            <p:cNvGrpSpPr/>
            <p:nvPr/>
          </p:nvGrpSpPr>
          <p:grpSpPr>
            <a:xfrm>
              <a:off x="418643" y="3980133"/>
              <a:ext cx="717140" cy="717242"/>
              <a:chOff x="418643" y="3980133"/>
              <a:chExt cx="717140" cy="717242"/>
            </a:xfrm>
          </p:grpSpPr>
          <p:sp>
            <p:nvSpPr>
              <p:cNvPr id="223" name="Freeform 5">
                <a:extLst>
                  <a:ext uri="{FF2B5EF4-FFF2-40B4-BE49-F238E27FC236}">
                    <a16:creationId xmlns:a16="http://schemas.microsoft.com/office/drawing/2014/main" id="{34AFD725-F7B2-45E6-82CF-9DD078F1F44F}"/>
                  </a:ext>
                </a:extLst>
              </p:cNvPr>
              <p:cNvSpPr>
                <a:spLocks/>
              </p:cNvSpPr>
              <p:nvPr/>
            </p:nvSpPr>
            <p:spPr bwMode="auto">
              <a:xfrm>
                <a:off x="418643" y="3980133"/>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6">
                <a:extLst>
                  <a:ext uri="{FF2B5EF4-FFF2-40B4-BE49-F238E27FC236}">
                    <a16:creationId xmlns:a16="http://schemas.microsoft.com/office/drawing/2014/main" id="{8A83049F-BD7B-466D-9BEF-D7D23C0135FD}"/>
                  </a:ext>
                </a:extLst>
              </p:cNvPr>
              <p:cNvSpPr>
                <a:spLocks noEditPoints="1"/>
              </p:cNvSpPr>
              <p:nvPr/>
            </p:nvSpPr>
            <p:spPr bwMode="auto">
              <a:xfrm>
                <a:off x="467961" y="403119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22" name="key" title="Icon of a key">
              <a:extLst>
                <a:ext uri="{FF2B5EF4-FFF2-40B4-BE49-F238E27FC236}">
                  <a16:creationId xmlns:a16="http://schemas.microsoft.com/office/drawing/2014/main" id="{28F5C64C-B6D5-410E-A9E6-6C241BC855CF}"/>
                </a:ext>
              </a:extLst>
            </p:cNvPr>
            <p:cNvSpPr>
              <a:spLocks noChangeAspect="1" noEditPoints="1"/>
            </p:cNvSpPr>
            <p:nvPr/>
          </p:nvSpPr>
          <p:spPr bwMode="auto">
            <a:xfrm>
              <a:off x="637041" y="4199300"/>
              <a:ext cx="280346" cy="2789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dirty="0"/>
              <a:t>Manage insider risk in Microsoft 365</a:t>
            </a:r>
          </a:p>
        </p:txBody>
      </p:sp>
      <p:grpSp>
        <p:nvGrpSpPr>
          <p:cNvPr id="15" name="Group 14">
            <a:extLst>
              <a:ext uri="{FF2B5EF4-FFF2-40B4-BE49-F238E27FC236}">
                <a16:creationId xmlns:a16="http://schemas.microsoft.com/office/drawing/2014/main" id="{40D9C075-E44C-4B48-911C-ED8B029F721B}"/>
              </a:ext>
            </a:extLst>
          </p:cNvPr>
          <p:cNvGrpSpPr/>
          <p:nvPr/>
        </p:nvGrpSpPr>
        <p:grpSpPr>
          <a:xfrm>
            <a:off x="418643" y="2287883"/>
            <a:ext cx="717140" cy="717242"/>
            <a:chOff x="418643" y="2287883"/>
            <a:chExt cx="717140" cy="717242"/>
          </a:xfrm>
        </p:grpSpPr>
        <p:grpSp>
          <p:nvGrpSpPr>
            <p:cNvPr id="14" name="Group 13">
              <a:extLst>
                <a:ext uri="{FF2B5EF4-FFF2-40B4-BE49-F238E27FC236}">
                  <a16:creationId xmlns:a16="http://schemas.microsoft.com/office/drawing/2014/main" id="{5DC0B9B6-E975-4177-847A-1892FF8CC113}"/>
                </a:ext>
              </a:extLst>
            </p:cNvPr>
            <p:cNvGrpSpPr/>
            <p:nvPr/>
          </p:nvGrpSpPr>
          <p:grpSpPr>
            <a:xfrm>
              <a:off x="418643" y="2287883"/>
              <a:ext cx="717140" cy="717242"/>
              <a:chOff x="418643" y="2287883"/>
              <a:chExt cx="717140" cy="717242"/>
            </a:xfrm>
          </p:grpSpPr>
          <p:sp>
            <p:nvSpPr>
              <p:cNvPr id="444" name="Freeform 5">
                <a:extLst>
                  <a:ext uri="{FF2B5EF4-FFF2-40B4-BE49-F238E27FC236}">
                    <a16:creationId xmlns:a16="http://schemas.microsoft.com/office/drawing/2014/main" id="{0952D2D1-E1F5-40C1-9CB9-1094FC751546}"/>
                  </a:ext>
                </a:extLst>
              </p:cNvPr>
              <p:cNvSpPr>
                <a:spLocks/>
              </p:cNvSpPr>
              <p:nvPr/>
            </p:nvSpPr>
            <p:spPr bwMode="auto">
              <a:xfrm>
                <a:off x="418643" y="2287883"/>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45" name="Freeform 6">
                <a:extLst>
                  <a:ext uri="{FF2B5EF4-FFF2-40B4-BE49-F238E27FC236}">
                    <a16:creationId xmlns:a16="http://schemas.microsoft.com/office/drawing/2014/main" id="{5EED13B1-E5DD-464E-9D55-EEEB17EE72B4}"/>
                  </a:ext>
                </a:extLst>
              </p:cNvPr>
              <p:cNvSpPr>
                <a:spLocks noEditPoints="1"/>
              </p:cNvSpPr>
              <p:nvPr/>
            </p:nvSpPr>
            <p:spPr bwMode="auto">
              <a:xfrm>
                <a:off x="467961" y="233778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0" name="shield_3" title="Icon of a shield with an exclamation point inside">
              <a:extLst>
                <a:ext uri="{FF2B5EF4-FFF2-40B4-BE49-F238E27FC236}">
                  <a16:creationId xmlns:a16="http://schemas.microsoft.com/office/drawing/2014/main" id="{B31A8724-9904-40A5-AB52-1A3134E8B6E3}"/>
                </a:ext>
              </a:extLst>
            </p:cNvPr>
            <p:cNvSpPr>
              <a:spLocks noChangeAspect="1" noEditPoints="1"/>
            </p:cNvSpPr>
            <p:nvPr/>
          </p:nvSpPr>
          <p:spPr bwMode="auto">
            <a:xfrm>
              <a:off x="611260" y="2478310"/>
              <a:ext cx="331906" cy="33638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D63CD0B0-4712-4A24-964A-D130E506D51A}"/>
              </a:ext>
            </a:extLst>
          </p:cNvPr>
          <p:cNvGrpSpPr/>
          <p:nvPr/>
        </p:nvGrpSpPr>
        <p:grpSpPr>
          <a:xfrm>
            <a:off x="418643" y="1441758"/>
            <a:ext cx="717140" cy="717242"/>
            <a:chOff x="418643" y="1441758"/>
            <a:chExt cx="717140" cy="717242"/>
          </a:xfrm>
        </p:grpSpPr>
        <p:grpSp>
          <p:nvGrpSpPr>
            <p:cNvPr id="7" name="Group 6">
              <a:extLst>
                <a:ext uri="{FF2B5EF4-FFF2-40B4-BE49-F238E27FC236}">
                  <a16:creationId xmlns:a16="http://schemas.microsoft.com/office/drawing/2014/main" id="{ECE251AD-1C50-45F9-9174-247BAF9DFC9E}"/>
                </a:ext>
              </a:extLst>
            </p:cNvPr>
            <p:cNvGrpSpPr/>
            <p:nvPr/>
          </p:nvGrpSpPr>
          <p:grpSpPr>
            <a:xfrm>
              <a:off x="418643" y="1441758"/>
              <a:ext cx="717140" cy="717242"/>
              <a:chOff x="418643" y="1441758"/>
              <a:chExt cx="717140" cy="717242"/>
            </a:xfrm>
          </p:grpSpPr>
          <p:sp>
            <p:nvSpPr>
              <p:cNvPr id="437" name="Freeform 5">
                <a:extLst>
                  <a:ext uri="{FF2B5EF4-FFF2-40B4-BE49-F238E27FC236}">
                    <a16:creationId xmlns:a16="http://schemas.microsoft.com/office/drawing/2014/main" id="{62DF44AF-1A0C-4B66-B6D6-EF98C8C6F9B2}"/>
                  </a:ext>
                </a:extLst>
              </p:cNvPr>
              <p:cNvSpPr>
                <a:spLocks/>
              </p:cNvSpPr>
              <p:nvPr/>
            </p:nvSpPr>
            <p:spPr bwMode="auto">
              <a:xfrm>
                <a:off x="418643" y="144175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8" name="Freeform 6">
                <a:extLst>
                  <a:ext uri="{FF2B5EF4-FFF2-40B4-BE49-F238E27FC236}">
                    <a16:creationId xmlns:a16="http://schemas.microsoft.com/office/drawing/2014/main" id="{9CDBFDD5-398A-4CB1-B92E-B4D024B3A4E5}"/>
                  </a:ext>
                </a:extLst>
              </p:cNvPr>
              <p:cNvSpPr>
                <a:spLocks noEditPoints="1"/>
              </p:cNvSpPr>
              <p:nvPr/>
            </p:nvSpPr>
            <p:spPr bwMode="auto">
              <a:xfrm>
                <a:off x="467961" y="149282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1" name="Lock" title="Icon of a padlock">
              <a:extLst>
                <a:ext uri="{FF2B5EF4-FFF2-40B4-BE49-F238E27FC236}">
                  <a16:creationId xmlns:a16="http://schemas.microsoft.com/office/drawing/2014/main" id="{349A8EB4-FAD5-4349-BF5B-20E49C965778}"/>
                </a:ext>
              </a:extLst>
            </p:cNvPr>
            <p:cNvSpPr>
              <a:spLocks noChangeAspect="1" noEditPoints="1"/>
            </p:cNvSpPr>
            <p:nvPr/>
          </p:nvSpPr>
          <p:spPr bwMode="auto">
            <a:xfrm>
              <a:off x="655374" y="1631251"/>
              <a:ext cx="243678" cy="34057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580EDF34-582D-4E0C-B054-487D23B16613}"/>
              </a:ext>
            </a:extLst>
          </p:cNvPr>
          <p:cNvGrpSpPr/>
          <p:nvPr/>
        </p:nvGrpSpPr>
        <p:grpSpPr>
          <a:xfrm>
            <a:off x="418643" y="3134008"/>
            <a:ext cx="717140" cy="717242"/>
            <a:chOff x="418643" y="3134008"/>
            <a:chExt cx="717140" cy="717242"/>
          </a:xfrm>
        </p:grpSpPr>
        <p:grpSp>
          <p:nvGrpSpPr>
            <p:cNvPr id="16" name="Group 15">
              <a:extLst>
                <a:ext uri="{FF2B5EF4-FFF2-40B4-BE49-F238E27FC236}">
                  <a16:creationId xmlns:a16="http://schemas.microsoft.com/office/drawing/2014/main" id="{572F04AF-9EAA-4873-8A67-4690FE56A71C}"/>
                </a:ext>
              </a:extLst>
            </p:cNvPr>
            <p:cNvGrpSpPr/>
            <p:nvPr/>
          </p:nvGrpSpPr>
          <p:grpSpPr>
            <a:xfrm>
              <a:off x="418643" y="3134008"/>
              <a:ext cx="717140" cy="717242"/>
              <a:chOff x="418643" y="3134008"/>
              <a:chExt cx="717140" cy="717242"/>
            </a:xfrm>
          </p:grpSpPr>
          <p:sp>
            <p:nvSpPr>
              <p:cNvPr id="462" name="Freeform 5">
                <a:extLst>
                  <a:ext uri="{FF2B5EF4-FFF2-40B4-BE49-F238E27FC236}">
                    <a16:creationId xmlns:a16="http://schemas.microsoft.com/office/drawing/2014/main" id="{888F553F-7725-480F-8A81-67806B6E1C1D}"/>
                  </a:ext>
                </a:extLst>
              </p:cNvPr>
              <p:cNvSpPr>
                <a:spLocks/>
              </p:cNvSpPr>
              <p:nvPr/>
            </p:nvSpPr>
            <p:spPr bwMode="auto">
              <a:xfrm>
                <a:off x="418643" y="313400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63" name="Freeform 6">
                <a:extLst>
                  <a:ext uri="{FF2B5EF4-FFF2-40B4-BE49-F238E27FC236}">
                    <a16:creationId xmlns:a16="http://schemas.microsoft.com/office/drawing/2014/main" id="{5ACB146D-E90A-4B02-A04C-3C75A55BBE6E}"/>
                  </a:ext>
                </a:extLst>
              </p:cNvPr>
              <p:cNvSpPr>
                <a:spLocks noEditPoints="1"/>
              </p:cNvSpPr>
              <p:nvPr/>
            </p:nvSpPr>
            <p:spPr bwMode="auto">
              <a:xfrm>
                <a:off x="467961" y="318507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2" name="safe" title="Icon of a locked safe">
              <a:extLst>
                <a:ext uri="{FF2B5EF4-FFF2-40B4-BE49-F238E27FC236}">
                  <a16:creationId xmlns:a16="http://schemas.microsoft.com/office/drawing/2014/main" id="{591C2B50-7363-4007-9B2D-FD651C9B7FC9}"/>
                </a:ext>
              </a:extLst>
            </p:cNvPr>
            <p:cNvSpPr>
              <a:spLocks noChangeAspect="1" noEditPoints="1"/>
            </p:cNvSpPr>
            <p:nvPr/>
          </p:nvSpPr>
          <p:spPr bwMode="auto">
            <a:xfrm>
              <a:off x="631805" y="3338513"/>
              <a:ext cx="290816" cy="30823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94FED0FD-2205-4411-A078-D548C227DC70}"/>
              </a:ext>
            </a:extLst>
          </p:cNvPr>
          <p:cNvGrpSpPr/>
          <p:nvPr/>
        </p:nvGrpSpPr>
        <p:grpSpPr>
          <a:xfrm>
            <a:off x="418643" y="3980133"/>
            <a:ext cx="717140" cy="717242"/>
            <a:chOff x="418643" y="3980133"/>
            <a:chExt cx="717140" cy="717242"/>
          </a:xfrm>
        </p:grpSpPr>
        <p:grpSp>
          <p:nvGrpSpPr>
            <p:cNvPr id="19" name="Group 18">
              <a:extLst>
                <a:ext uri="{FF2B5EF4-FFF2-40B4-BE49-F238E27FC236}">
                  <a16:creationId xmlns:a16="http://schemas.microsoft.com/office/drawing/2014/main" id="{BB075090-0B08-446C-AE90-A06B9F4ABC28}"/>
                </a:ext>
              </a:extLst>
            </p:cNvPr>
            <p:cNvGrpSpPr/>
            <p:nvPr/>
          </p:nvGrpSpPr>
          <p:grpSpPr>
            <a:xfrm>
              <a:off x="418643" y="3980133"/>
              <a:ext cx="717140" cy="717242"/>
              <a:chOff x="418643" y="3980133"/>
              <a:chExt cx="717140" cy="717242"/>
            </a:xfrm>
          </p:grpSpPr>
          <p:sp>
            <p:nvSpPr>
              <p:cNvPr id="479" name="Freeform 5">
                <a:extLst>
                  <a:ext uri="{FF2B5EF4-FFF2-40B4-BE49-F238E27FC236}">
                    <a16:creationId xmlns:a16="http://schemas.microsoft.com/office/drawing/2014/main" id="{A4703758-132D-40D8-BC75-876B4F27A079}"/>
                  </a:ext>
                </a:extLst>
              </p:cNvPr>
              <p:cNvSpPr>
                <a:spLocks/>
              </p:cNvSpPr>
              <p:nvPr/>
            </p:nvSpPr>
            <p:spPr bwMode="auto">
              <a:xfrm>
                <a:off x="418643" y="3980133"/>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0" name="Freeform 6">
                <a:extLst>
                  <a:ext uri="{FF2B5EF4-FFF2-40B4-BE49-F238E27FC236}">
                    <a16:creationId xmlns:a16="http://schemas.microsoft.com/office/drawing/2014/main" id="{22856682-E9F0-4805-B656-1CF1B5DE306A}"/>
                  </a:ext>
                </a:extLst>
              </p:cNvPr>
              <p:cNvSpPr>
                <a:spLocks noEditPoints="1"/>
              </p:cNvSpPr>
              <p:nvPr/>
            </p:nvSpPr>
            <p:spPr bwMode="auto">
              <a:xfrm>
                <a:off x="467961" y="403119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3" name="key" title="Icon of a key">
              <a:extLst>
                <a:ext uri="{FF2B5EF4-FFF2-40B4-BE49-F238E27FC236}">
                  <a16:creationId xmlns:a16="http://schemas.microsoft.com/office/drawing/2014/main" id="{42435AAD-319F-4B07-8C72-37D3B078E21B}"/>
                </a:ext>
              </a:extLst>
            </p:cNvPr>
            <p:cNvSpPr>
              <a:spLocks noChangeAspect="1" noEditPoints="1"/>
            </p:cNvSpPr>
            <p:nvPr/>
          </p:nvSpPr>
          <p:spPr bwMode="auto">
            <a:xfrm>
              <a:off x="637041" y="4199300"/>
              <a:ext cx="280346" cy="2789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361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Define the capabilities of Microsoft Defender for Identity</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Understand how to configure Microsoft Defender for Identity sensors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Explain how Microsoft Defender for Identity can remediate risks in your environment</a:t>
            </a:r>
          </a:p>
        </p:txBody>
      </p:sp>
    </p:spTree>
    <p:extLst>
      <p:ext uri="{BB962C8B-B14F-4D97-AF65-F5344CB8AC3E}">
        <p14:creationId xmlns:p14="http://schemas.microsoft.com/office/powerpoint/2010/main" val="7171535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25366" y="314520"/>
            <a:ext cx="11341268" cy="680196"/>
          </a:xfrm>
        </p:spPr>
        <p:txBody>
          <a:bodyPr/>
          <a:lstStyle/>
          <a:p>
            <a:r>
              <a:rPr lang="en-US" dirty="0"/>
              <a:t>Microsoft Defender for Identity explained</a:t>
            </a:r>
          </a:p>
        </p:txBody>
      </p:sp>
      <p:pic>
        <p:nvPicPr>
          <p:cNvPr id="5" name="Picture 4" descr="Timeline&#10;&#10;Description automatically generated">
            <a:extLst>
              <a:ext uri="{FF2B5EF4-FFF2-40B4-BE49-F238E27FC236}">
                <a16:creationId xmlns:a16="http://schemas.microsoft.com/office/drawing/2014/main" id="{D3FF759D-E483-47AF-9561-5768086C4BFB}"/>
              </a:ext>
            </a:extLst>
          </p:cNvPr>
          <p:cNvPicPr>
            <a:picLocks noChangeAspect="1"/>
          </p:cNvPicPr>
          <p:nvPr/>
        </p:nvPicPr>
        <p:blipFill>
          <a:blip r:embed="rId3"/>
          <a:stretch>
            <a:fillRect/>
          </a:stretch>
        </p:blipFill>
        <p:spPr>
          <a:xfrm>
            <a:off x="552740" y="994716"/>
            <a:ext cx="11086519" cy="5357357"/>
          </a:xfrm>
          <a:prstGeom prst="rect">
            <a:avLst/>
          </a:prstGeom>
        </p:spPr>
      </p:pic>
    </p:spTree>
    <p:extLst>
      <p:ext uri="{BB962C8B-B14F-4D97-AF65-F5344CB8AC3E}">
        <p14:creationId xmlns:p14="http://schemas.microsoft.com/office/powerpoint/2010/main" val="18140746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2F0-EDA0-4919-9A33-DA32D50B937F}"/>
              </a:ext>
            </a:extLst>
          </p:cNvPr>
          <p:cNvSpPr>
            <a:spLocks noGrp="1"/>
          </p:cNvSpPr>
          <p:nvPr>
            <p:ph type="title"/>
          </p:nvPr>
        </p:nvSpPr>
        <p:spPr>
          <a:xfrm>
            <a:off x="588263" y="497958"/>
            <a:ext cx="11018520" cy="430826"/>
          </a:xfrm>
        </p:spPr>
        <p:txBody>
          <a:bodyPr/>
          <a:lstStyle/>
          <a:p>
            <a:r>
              <a:rPr lang="en-US" dirty="0"/>
              <a:t>Guided demonstration – Microsoft Defender for Identity</a:t>
            </a:r>
          </a:p>
        </p:txBody>
      </p:sp>
      <p:sp>
        <p:nvSpPr>
          <p:cNvPr id="3" name="Rectangle 2">
            <a:extLst>
              <a:ext uri="{FF2B5EF4-FFF2-40B4-BE49-F238E27FC236}">
                <a16:creationId xmlns:a16="http://schemas.microsoft.com/office/drawing/2014/main" id="{7DBCEFBF-1A58-4AC5-A201-44589DD26260}"/>
              </a:ext>
              <a:ext uri="{C183D7F6-B498-43B3-948B-1728B52AA6E4}">
                <adec:decorative xmlns:adec="http://schemas.microsoft.com/office/drawing/2017/decorative" val="0"/>
              </a:ext>
            </a:extLst>
          </p:cNvPr>
          <p:cNvSpPr/>
          <p:nvPr/>
        </p:nvSpPr>
        <p:spPr bwMode="auto">
          <a:xfrm>
            <a:off x="568047" y="1720818"/>
            <a:ext cx="4229303" cy="3668068"/>
          </a:xfrm>
          <a:prstGeom prst="rect">
            <a:avLst/>
          </a:prstGeom>
          <a:solidFill>
            <a:schemeClr val="bg1">
              <a:lumMod val="95000"/>
            </a:schemeClr>
          </a:solid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79285" tIns="134464" rIns="179285" bIns="134464" numCol="1" spcCol="0" rtlCol="0" fromWordArt="0" anchor="t" anchorCtr="0" forceAA="0" compatLnSpc="1">
            <a:prstTxWarp prst="textNoShape">
              <a:avLst/>
            </a:prstTxWarp>
            <a:noAutofit/>
          </a:bodyPr>
          <a:lstStyle/>
          <a:p>
            <a:pPr lvl="0" fontAlgn="base"/>
            <a:r>
              <a:rPr lang="en-US" sz="2353" dirty="0">
                <a:latin typeface="Segoe UI Semibold"/>
              </a:rPr>
              <a:t>Scenario:</a:t>
            </a:r>
          </a:p>
          <a:p>
            <a:pPr marL="0" lvl="1" fontAlgn="base"/>
            <a:r>
              <a:rPr lang="en-US" sz="2353" dirty="0"/>
              <a:t>You are the security operations analyst and must protect your organization from identity attacks.</a:t>
            </a:r>
          </a:p>
        </p:txBody>
      </p:sp>
      <p:sp>
        <p:nvSpPr>
          <p:cNvPr id="4" name="Rectangle 3">
            <a:extLst>
              <a:ext uri="{FF2B5EF4-FFF2-40B4-BE49-F238E27FC236}">
                <a16:creationId xmlns:a16="http://schemas.microsoft.com/office/drawing/2014/main" id="{32ACE743-2610-4C45-9299-E5997950E4F7}"/>
              </a:ext>
              <a:ext uri="{C183D7F6-B498-43B3-948B-1728B52AA6E4}">
                <adec:decorative xmlns:adec="http://schemas.microsoft.com/office/drawing/2017/decorative" val="1"/>
              </a:ext>
            </a:extLst>
          </p:cNvPr>
          <p:cNvSpPr/>
          <p:nvPr/>
        </p:nvSpPr>
        <p:spPr bwMode="auto">
          <a:xfrm>
            <a:off x="4974666" y="1720818"/>
            <a:ext cx="6649288" cy="4560712"/>
          </a:xfrm>
          <a:prstGeom prst="rec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lvl="0" fontAlgn="base"/>
            <a:endParaRPr lang="en-US" sz="1961" dirty="0">
              <a:latin typeface="+mj-lt"/>
            </a:endParaRPr>
          </a:p>
        </p:txBody>
      </p:sp>
      <p:sp>
        <p:nvSpPr>
          <p:cNvPr id="5" name="Oval 4">
            <a:extLst>
              <a:ext uri="{FF2B5EF4-FFF2-40B4-BE49-F238E27FC236}">
                <a16:creationId xmlns:a16="http://schemas.microsoft.com/office/drawing/2014/main" id="{6702F31D-D439-4716-A2C7-1866D949A71E}"/>
              </a:ext>
            </a:extLst>
          </p:cNvPr>
          <p:cNvSpPr/>
          <p:nvPr/>
        </p:nvSpPr>
        <p:spPr bwMode="auto">
          <a:xfrm>
            <a:off x="5198832" y="2146442"/>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ea typeface="Segoe UI" pitchFamily="34" charset="0"/>
                <a:cs typeface="Segoe UI" pitchFamily="34" charset="0"/>
              </a:rPr>
              <a:t>Task 1</a:t>
            </a:r>
            <a:endParaRPr lang="en-IN" sz="1961" dirty="0">
              <a:solidFill>
                <a:schemeClr val="tx1"/>
              </a:solidFill>
              <a:latin typeface="+mj-lt"/>
              <a:ea typeface="Segoe UI" pitchFamily="34" charset="0"/>
              <a:cs typeface="Segoe UI" pitchFamily="34" charset="0"/>
            </a:endParaRPr>
          </a:p>
        </p:txBody>
      </p:sp>
      <p:sp>
        <p:nvSpPr>
          <p:cNvPr id="6" name="TextBox 5">
            <a:extLst>
              <a:ext uri="{FF2B5EF4-FFF2-40B4-BE49-F238E27FC236}">
                <a16:creationId xmlns:a16="http://schemas.microsoft.com/office/drawing/2014/main" id="{677F88CA-C9AC-476B-A4BB-EC8F4EC99FA3}"/>
              </a:ext>
            </a:extLst>
          </p:cNvPr>
          <p:cNvSpPr txBox="1"/>
          <p:nvPr/>
        </p:nvSpPr>
        <p:spPr>
          <a:xfrm>
            <a:off x="6407284" y="2476368"/>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Identify attacks</a:t>
            </a:r>
            <a:endParaRPr lang="en-US" sz="2353" dirty="0"/>
          </a:p>
        </p:txBody>
      </p:sp>
      <p:sp>
        <p:nvSpPr>
          <p:cNvPr id="7" name="Oval 6">
            <a:extLst>
              <a:ext uri="{FF2B5EF4-FFF2-40B4-BE49-F238E27FC236}">
                <a16:creationId xmlns:a16="http://schemas.microsoft.com/office/drawing/2014/main" id="{ADDA7DAD-F953-4E1E-AAF0-953EDE02CECF}"/>
              </a:ext>
            </a:extLst>
          </p:cNvPr>
          <p:cNvSpPr/>
          <p:nvPr/>
        </p:nvSpPr>
        <p:spPr bwMode="auto">
          <a:xfrm>
            <a:off x="5198832" y="3484144"/>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2</a:t>
            </a:r>
            <a:endParaRPr lang="en-IN" sz="1961" dirty="0">
              <a:solidFill>
                <a:schemeClr val="tx1"/>
              </a:solidFill>
              <a:latin typeface="+mj-lt"/>
              <a:cs typeface="Segoe UI" pitchFamily="34" charset="0"/>
            </a:endParaRPr>
          </a:p>
        </p:txBody>
      </p:sp>
      <p:sp>
        <p:nvSpPr>
          <p:cNvPr id="8" name="TextBox 7">
            <a:extLst>
              <a:ext uri="{FF2B5EF4-FFF2-40B4-BE49-F238E27FC236}">
                <a16:creationId xmlns:a16="http://schemas.microsoft.com/office/drawing/2014/main" id="{16D498BC-420F-4937-885C-FC47606896C8}"/>
              </a:ext>
            </a:extLst>
          </p:cNvPr>
          <p:cNvSpPr txBox="1"/>
          <p:nvPr/>
        </p:nvSpPr>
        <p:spPr>
          <a:xfrm>
            <a:off x="6426102" y="3779828"/>
            <a:ext cx="4992505" cy="362087"/>
          </a:xfrm>
          <a:prstGeom prst="rect">
            <a:avLst/>
          </a:prstGeom>
          <a:noFill/>
        </p:spPr>
        <p:txBody>
          <a:bodyPr wrap="square" lIns="0" tIns="0" rIns="0" bIns="0" rtlCol="0">
            <a:spAutoFit/>
          </a:bodyPr>
          <a:lstStyle/>
          <a:p>
            <a:r>
              <a:rPr lang="en-US" sz="2353" dirty="0"/>
              <a:t>Investigate behavior</a:t>
            </a:r>
            <a:endParaRPr lang="en-IN" sz="2353" dirty="0"/>
          </a:p>
        </p:txBody>
      </p:sp>
      <p:sp>
        <p:nvSpPr>
          <p:cNvPr id="10" name="Oval 9">
            <a:extLst>
              <a:ext uri="{FF2B5EF4-FFF2-40B4-BE49-F238E27FC236}">
                <a16:creationId xmlns:a16="http://schemas.microsoft.com/office/drawing/2014/main" id="{9B4BC4CE-43A9-4E1E-9080-BEE702CDD08C}"/>
              </a:ext>
            </a:extLst>
          </p:cNvPr>
          <p:cNvSpPr/>
          <p:nvPr/>
        </p:nvSpPr>
        <p:spPr bwMode="auto">
          <a:xfrm>
            <a:off x="5202147" y="4749727"/>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3</a:t>
            </a:r>
            <a:endParaRPr lang="en-IN" sz="1961" dirty="0">
              <a:solidFill>
                <a:schemeClr val="tx1"/>
              </a:solidFill>
              <a:latin typeface="+mj-lt"/>
              <a:cs typeface="Segoe UI" pitchFamily="34" charset="0"/>
            </a:endParaRPr>
          </a:p>
        </p:txBody>
      </p:sp>
      <p:sp>
        <p:nvSpPr>
          <p:cNvPr id="12" name="TextBox 11">
            <a:extLst>
              <a:ext uri="{FF2B5EF4-FFF2-40B4-BE49-F238E27FC236}">
                <a16:creationId xmlns:a16="http://schemas.microsoft.com/office/drawing/2014/main" id="{D883CDBA-A708-481B-A1F2-FC9FDCDB6415}"/>
              </a:ext>
            </a:extLst>
          </p:cNvPr>
          <p:cNvSpPr txBox="1"/>
          <p:nvPr/>
        </p:nvSpPr>
        <p:spPr>
          <a:xfrm>
            <a:off x="6401387" y="5076023"/>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Reduce vulnerabilities</a:t>
            </a:r>
            <a:endParaRPr lang="en-US" sz="2353" dirty="0"/>
          </a:p>
        </p:txBody>
      </p:sp>
    </p:spTree>
    <p:extLst>
      <p:ext uri="{BB962C8B-B14F-4D97-AF65-F5344CB8AC3E}">
        <p14:creationId xmlns:p14="http://schemas.microsoft.com/office/powerpoint/2010/main" val="8313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Configure Microsoft Defender for Identity sensors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389459" y="1126696"/>
            <a:ext cx="10383899" cy="777240"/>
          </a:xfrm>
        </p:spPr>
        <p:txBody>
          <a:bodyPr/>
          <a:lstStyle/>
          <a:p>
            <a:endParaRPr lang="en-US" sz="2000" dirty="0"/>
          </a:p>
        </p:txBody>
      </p:sp>
      <p:pic>
        <p:nvPicPr>
          <p:cNvPr id="6" name="Picture 5" descr="Diagram&#10;&#10;Description automatically generated">
            <a:extLst>
              <a:ext uri="{FF2B5EF4-FFF2-40B4-BE49-F238E27FC236}">
                <a16:creationId xmlns:a16="http://schemas.microsoft.com/office/drawing/2014/main" id="{73F4DEDB-2067-42EE-89EF-7DE469A89242}"/>
              </a:ext>
            </a:extLst>
          </p:cNvPr>
          <p:cNvPicPr>
            <a:picLocks noChangeAspect="1"/>
          </p:cNvPicPr>
          <p:nvPr/>
        </p:nvPicPr>
        <p:blipFill>
          <a:blip r:embed="rId3"/>
          <a:stretch>
            <a:fillRect/>
          </a:stretch>
        </p:blipFill>
        <p:spPr>
          <a:xfrm>
            <a:off x="825309" y="1120690"/>
            <a:ext cx="10948048" cy="5129985"/>
          </a:xfrm>
          <a:prstGeom prst="rect">
            <a:avLst/>
          </a:prstGeom>
        </p:spPr>
      </p:pic>
    </p:spTree>
    <p:extLst>
      <p:ext uri="{BB962C8B-B14F-4D97-AF65-F5344CB8AC3E}">
        <p14:creationId xmlns:p14="http://schemas.microsoft.com/office/powerpoint/2010/main" val="33134314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3406896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8"/>
            <a:ext cx="8852145" cy="760336"/>
          </a:xfrm>
        </p:spPr>
        <p:txBody>
          <a:bodyPr/>
          <a:lstStyle/>
          <a:p>
            <a:r>
              <a:rPr lang="en-US" dirty="0"/>
              <a:t>Lesson 6: Microsoft Cloud App Security</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Define the Cloud App Security framework</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Explain how Cloud Discovery helps you see what's going on in your organization</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Understand how to use Conditional Access App Control policies to control access to the apps in your organization</a:t>
            </a:r>
          </a:p>
        </p:txBody>
      </p:sp>
    </p:spTree>
    <p:extLst>
      <p:ext uri="{BB962C8B-B14F-4D97-AF65-F5344CB8AC3E}">
        <p14:creationId xmlns:p14="http://schemas.microsoft.com/office/powerpoint/2010/main" val="11864521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Cloud App Security Framework</a:t>
            </a:r>
          </a:p>
        </p:txBody>
      </p:sp>
      <p:sp>
        <p:nvSpPr>
          <p:cNvPr id="6" name="Text Placeholder 5"/>
          <p:cNvSpPr>
            <a:spLocks noGrp="1"/>
          </p:cNvSpPr>
          <p:nvPr>
            <p:ph type="body" sz="quarter" idx="11"/>
          </p:nvPr>
        </p:nvSpPr>
        <p:spPr/>
        <p:txBody>
          <a:bodyPr/>
          <a:lstStyle/>
          <a:p>
            <a:pPr lvl="1"/>
            <a:r>
              <a:rPr lang="en-US" dirty="0"/>
              <a:t>Discover and control the use of Shadow IT</a:t>
            </a:r>
          </a:p>
        </p:txBody>
      </p:sp>
      <p:sp>
        <p:nvSpPr>
          <p:cNvPr id="2" name="Text Placeholder 1"/>
          <p:cNvSpPr>
            <a:spLocks noGrp="1"/>
          </p:cNvSpPr>
          <p:nvPr>
            <p:ph type="body" sz="quarter" idx="15"/>
          </p:nvPr>
        </p:nvSpPr>
        <p:spPr/>
        <p:txBody>
          <a:bodyPr/>
          <a:lstStyle/>
          <a:p>
            <a:pPr lvl="1"/>
            <a:r>
              <a:rPr lang="en-US" dirty="0"/>
              <a:t>Protect your sensitive information </a:t>
            </a:r>
          </a:p>
          <a:p>
            <a:pPr lvl="1"/>
            <a:r>
              <a:rPr lang="en-US" dirty="0"/>
              <a:t>anywhere in the cloud</a:t>
            </a:r>
          </a:p>
        </p:txBody>
      </p:sp>
      <p:sp>
        <p:nvSpPr>
          <p:cNvPr id="3" name="Text Placeholder 2"/>
          <p:cNvSpPr>
            <a:spLocks noGrp="1"/>
          </p:cNvSpPr>
          <p:nvPr>
            <p:ph type="body" sz="quarter" idx="17"/>
          </p:nvPr>
        </p:nvSpPr>
        <p:spPr/>
        <p:txBody>
          <a:bodyPr/>
          <a:lstStyle/>
          <a:p>
            <a:pPr lvl="1"/>
            <a:r>
              <a:rPr lang="en-US" dirty="0"/>
              <a:t>Protect against cyberthreats and anomalies</a:t>
            </a:r>
          </a:p>
        </p:txBody>
      </p:sp>
      <p:sp>
        <p:nvSpPr>
          <p:cNvPr id="4" name="Text Placeholder 3"/>
          <p:cNvSpPr>
            <a:spLocks noGrp="1"/>
          </p:cNvSpPr>
          <p:nvPr>
            <p:ph type="body" sz="quarter" idx="19"/>
          </p:nvPr>
        </p:nvSpPr>
        <p:spPr/>
        <p:txBody>
          <a:bodyPr/>
          <a:lstStyle/>
          <a:p>
            <a:pPr lvl="1"/>
            <a:r>
              <a:rPr lang="en-US" dirty="0"/>
              <a:t>Assess the compliance of your cloud apps</a:t>
            </a:r>
          </a:p>
        </p:txBody>
      </p:sp>
      <p:grpSp>
        <p:nvGrpSpPr>
          <p:cNvPr id="72" name="Group 71">
            <a:extLst>
              <a:ext uri="{FF2B5EF4-FFF2-40B4-BE49-F238E27FC236}">
                <a16:creationId xmlns:a16="http://schemas.microsoft.com/office/drawing/2014/main" id="{9FB5902D-6084-46B3-9551-13DE79860B11}"/>
              </a:ext>
            </a:extLst>
          </p:cNvPr>
          <p:cNvGrpSpPr/>
          <p:nvPr/>
        </p:nvGrpSpPr>
        <p:grpSpPr>
          <a:xfrm>
            <a:off x="418643" y="1487929"/>
            <a:ext cx="717140" cy="717242"/>
            <a:chOff x="418643" y="1487929"/>
            <a:chExt cx="717140" cy="717242"/>
          </a:xfrm>
        </p:grpSpPr>
        <p:grpSp>
          <p:nvGrpSpPr>
            <p:cNvPr id="73" name="Group 72">
              <a:extLst>
                <a:ext uri="{FF2B5EF4-FFF2-40B4-BE49-F238E27FC236}">
                  <a16:creationId xmlns:a16="http://schemas.microsoft.com/office/drawing/2014/main" id="{F7D47980-FCCE-4684-87D6-9BEA19A18935}"/>
                </a:ext>
              </a:extLst>
            </p:cNvPr>
            <p:cNvGrpSpPr/>
            <p:nvPr/>
          </p:nvGrpSpPr>
          <p:grpSpPr>
            <a:xfrm>
              <a:off x="418643" y="1487929"/>
              <a:ext cx="717140" cy="717242"/>
              <a:chOff x="418643" y="1487929"/>
              <a:chExt cx="717140" cy="717242"/>
            </a:xfrm>
          </p:grpSpPr>
          <p:sp>
            <p:nvSpPr>
              <p:cNvPr id="75" name="Freeform 5">
                <a:extLst>
                  <a:ext uri="{FF2B5EF4-FFF2-40B4-BE49-F238E27FC236}">
                    <a16:creationId xmlns:a16="http://schemas.microsoft.com/office/drawing/2014/main" id="{B7D0BC4B-0954-46F6-BC36-EC9474AAEA74}"/>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6" name="Freeform 6">
                <a:extLst>
                  <a:ext uri="{FF2B5EF4-FFF2-40B4-BE49-F238E27FC236}">
                    <a16:creationId xmlns:a16="http://schemas.microsoft.com/office/drawing/2014/main" id="{6D581B25-208F-44F1-B434-01CFD32B39FC}"/>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4" name="Lock" title="Icon of a padlock">
              <a:extLst>
                <a:ext uri="{FF2B5EF4-FFF2-40B4-BE49-F238E27FC236}">
                  <a16:creationId xmlns:a16="http://schemas.microsoft.com/office/drawing/2014/main" id="{54ADC453-4102-42C4-A156-04B893159055}"/>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87273B97-4B71-49EB-AD73-EA56AF78F7C7}"/>
              </a:ext>
            </a:extLst>
          </p:cNvPr>
          <p:cNvGrpSpPr/>
          <p:nvPr/>
        </p:nvGrpSpPr>
        <p:grpSpPr>
          <a:xfrm>
            <a:off x="418643" y="2533089"/>
            <a:ext cx="717140" cy="717242"/>
            <a:chOff x="418643" y="2533089"/>
            <a:chExt cx="717140" cy="717242"/>
          </a:xfrm>
        </p:grpSpPr>
        <p:grpSp>
          <p:nvGrpSpPr>
            <p:cNvPr id="78" name="Group 77">
              <a:extLst>
                <a:ext uri="{FF2B5EF4-FFF2-40B4-BE49-F238E27FC236}">
                  <a16:creationId xmlns:a16="http://schemas.microsoft.com/office/drawing/2014/main" id="{C58C7F8C-82BD-4141-BD76-90CFDAB06B5B}"/>
                </a:ext>
              </a:extLst>
            </p:cNvPr>
            <p:cNvGrpSpPr/>
            <p:nvPr/>
          </p:nvGrpSpPr>
          <p:grpSpPr>
            <a:xfrm>
              <a:off x="418643" y="2533089"/>
              <a:ext cx="717140" cy="717242"/>
              <a:chOff x="418643" y="2533089"/>
              <a:chExt cx="717140" cy="717242"/>
            </a:xfrm>
          </p:grpSpPr>
          <p:sp>
            <p:nvSpPr>
              <p:cNvPr id="80" name="Freeform 5">
                <a:extLst>
                  <a:ext uri="{FF2B5EF4-FFF2-40B4-BE49-F238E27FC236}">
                    <a16:creationId xmlns:a16="http://schemas.microsoft.com/office/drawing/2014/main" id="{A9DED927-F247-4CD8-8B73-68B82A919BD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1" name="Freeform 6">
                <a:extLst>
                  <a:ext uri="{FF2B5EF4-FFF2-40B4-BE49-F238E27FC236}">
                    <a16:creationId xmlns:a16="http://schemas.microsoft.com/office/drawing/2014/main" id="{478FA208-80AA-4F4D-9B97-2F450D7CF96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9" name="shield_3" title="Icon of a shield with an exclamation point inside">
              <a:extLst>
                <a:ext uri="{FF2B5EF4-FFF2-40B4-BE49-F238E27FC236}">
                  <a16:creationId xmlns:a16="http://schemas.microsoft.com/office/drawing/2014/main" id="{EFDF83EF-1C75-47BA-B2BB-E6EFEC787405}"/>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3F4E11F9-247D-492D-84D9-7183C3D48C0D}"/>
              </a:ext>
            </a:extLst>
          </p:cNvPr>
          <p:cNvGrpSpPr/>
          <p:nvPr/>
        </p:nvGrpSpPr>
        <p:grpSpPr>
          <a:xfrm>
            <a:off x="418643" y="3578249"/>
            <a:ext cx="717140" cy="717242"/>
            <a:chOff x="418643" y="3578249"/>
            <a:chExt cx="717140" cy="717242"/>
          </a:xfrm>
        </p:grpSpPr>
        <p:grpSp>
          <p:nvGrpSpPr>
            <p:cNvPr id="83" name="Group 82">
              <a:extLst>
                <a:ext uri="{FF2B5EF4-FFF2-40B4-BE49-F238E27FC236}">
                  <a16:creationId xmlns:a16="http://schemas.microsoft.com/office/drawing/2014/main" id="{3516E8DB-E7DE-4F57-BE33-16EFE1BD9963}"/>
                </a:ext>
              </a:extLst>
            </p:cNvPr>
            <p:cNvGrpSpPr/>
            <p:nvPr/>
          </p:nvGrpSpPr>
          <p:grpSpPr>
            <a:xfrm>
              <a:off x="418643" y="3578249"/>
              <a:ext cx="717140" cy="717242"/>
              <a:chOff x="418643" y="2533089"/>
              <a:chExt cx="717140" cy="717242"/>
            </a:xfrm>
          </p:grpSpPr>
          <p:sp>
            <p:nvSpPr>
              <p:cNvPr id="85" name="Freeform 5">
                <a:extLst>
                  <a:ext uri="{FF2B5EF4-FFF2-40B4-BE49-F238E27FC236}">
                    <a16:creationId xmlns:a16="http://schemas.microsoft.com/office/drawing/2014/main" id="{10705340-0049-4BF4-A57C-8CCEA89E3DA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0" name="Freeform 6">
                <a:extLst>
                  <a:ext uri="{FF2B5EF4-FFF2-40B4-BE49-F238E27FC236}">
                    <a16:creationId xmlns:a16="http://schemas.microsoft.com/office/drawing/2014/main" id="{928893B4-78CE-4712-8A82-6391F0DF62FD}"/>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4" name="safe" title="Icon of a locked safe">
              <a:extLst>
                <a:ext uri="{FF2B5EF4-FFF2-40B4-BE49-F238E27FC236}">
                  <a16:creationId xmlns:a16="http://schemas.microsoft.com/office/drawing/2014/main" id="{DD5F75F3-E977-41E8-88DA-75AB2B72EBD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D8D884D4-5A5B-472C-80B0-26CFE4DFDE60}"/>
              </a:ext>
            </a:extLst>
          </p:cNvPr>
          <p:cNvGrpSpPr/>
          <p:nvPr/>
        </p:nvGrpSpPr>
        <p:grpSpPr>
          <a:xfrm>
            <a:off x="418643" y="4623409"/>
            <a:ext cx="717140" cy="717242"/>
            <a:chOff x="418643" y="4623409"/>
            <a:chExt cx="717140" cy="717242"/>
          </a:xfrm>
        </p:grpSpPr>
        <p:grpSp>
          <p:nvGrpSpPr>
            <p:cNvPr id="132" name="Group 131">
              <a:extLst>
                <a:ext uri="{FF2B5EF4-FFF2-40B4-BE49-F238E27FC236}">
                  <a16:creationId xmlns:a16="http://schemas.microsoft.com/office/drawing/2014/main" id="{51CE1FF4-2E14-498E-8779-EB500856379F}"/>
                </a:ext>
              </a:extLst>
            </p:cNvPr>
            <p:cNvGrpSpPr/>
            <p:nvPr/>
          </p:nvGrpSpPr>
          <p:grpSpPr>
            <a:xfrm>
              <a:off x="418643" y="4623409"/>
              <a:ext cx="717140" cy="717242"/>
              <a:chOff x="418643" y="2533089"/>
              <a:chExt cx="717140" cy="717242"/>
            </a:xfrm>
          </p:grpSpPr>
          <p:sp>
            <p:nvSpPr>
              <p:cNvPr id="134" name="Freeform 5">
                <a:extLst>
                  <a:ext uri="{FF2B5EF4-FFF2-40B4-BE49-F238E27FC236}">
                    <a16:creationId xmlns:a16="http://schemas.microsoft.com/office/drawing/2014/main" id="{25F7E2FF-343F-4D9E-8425-830CBFFC26DF}"/>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5" name="Freeform 6">
                <a:extLst>
                  <a:ext uri="{FF2B5EF4-FFF2-40B4-BE49-F238E27FC236}">
                    <a16:creationId xmlns:a16="http://schemas.microsoft.com/office/drawing/2014/main" id="{63DFCFDC-80E1-402E-B339-FE3515A21704}"/>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 name="key" title="Icon of a key">
              <a:extLst>
                <a:ext uri="{FF2B5EF4-FFF2-40B4-BE49-F238E27FC236}">
                  <a16:creationId xmlns:a16="http://schemas.microsoft.com/office/drawing/2014/main" id="{CA7730B6-9359-481A-B29C-75BC0B2F5B26}"/>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9" name="Picture 8" descr="Diagram, schematic&#10;&#10;Description automatically generated">
            <a:extLst>
              <a:ext uri="{FF2B5EF4-FFF2-40B4-BE49-F238E27FC236}">
                <a16:creationId xmlns:a16="http://schemas.microsoft.com/office/drawing/2014/main" id="{08D82943-B122-4AC5-B1D7-E9417754D484}"/>
              </a:ext>
            </a:extLst>
          </p:cNvPr>
          <p:cNvPicPr>
            <a:picLocks noChangeAspect="1"/>
          </p:cNvPicPr>
          <p:nvPr/>
        </p:nvPicPr>
        <p:blipFill>
          <a:blip r:embed="rId3"/>
          <a:stretch>
            <a:fillRect/>
          </a:stretch>
        </p:blipFill>
        <p:spPr>
          <a:xfrm>
            <a:off x="5981434" y="1035130"/>
            <a:ext cx="5944430" cy="5382376"/>
          </a:xfrm>
          <a:prstGeom prst="rect">
            <a:avLst/>
          </a:prstGeom>
        </p:spPr>
      </p:pic>
    </p:spTree>
    <p:extLst>
      <p:ext uri="{BB962C8B-B14F-4D97-AF65-F5344CB8AC3E}">
        <p14:creationId xmlns:p14="http://schemas.microsoft.com/office/powerpoint/2010/main" val="178570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your cloud apps with Cloud Discovery</a:t>
            </a:r>
          </a:p>
        </p:txBody>
      </p:sp>
      <p:sp>
        <p:nvSpPr>
          <p:cNvPr id="8" name="Text Placeholder 7">
            <a:extLst>
              <a:ext uri="{FF2B5EF4-FFF2-40B4-BE49-F238E27FC236}">
                <a16:creationId xmlns:a16="http://schemas.microsoft.com/office/drawing/2014/main" id="{2A9C626F-EF1F-4FB5-B9FA-EE6A7AAE307F}"/>
              </a:ext>
            </a:extLst>
          </p:cNvPr>
          <p:cNvSpPr>
            <a:spLocks noGrp="1"/>
          </p:cNvSpPr>
          <p:nvPr>
            <p:ph type="body" sz="quarter" idx="31"/>
          </p:nvPr>
        </p:nvSpPr>
        <p:spPr>
          <a:xfrm>
            <a:off x="418643" y="1168400"/>
            <a:ext cx="11341267" cy="615553"/>
          </a:xfrm>
        </p:spPr>
        <p:txBody>
          <a:bodyPr/>
          <a:lstStyle/>
          <a:p>
            <a:r>
              <a:rPr lang="en-US" dirty="0"/>
              <a:t>Start at the Cloud Discovery dashboard then move through its elements in the following order to understand what's happening in your organization.</a:t>
            </a:r>
          </a:p>
        </p:txBody>
      </p:sp>
      <p:grpSp>
        <p:nvGrpSpPr>
          <p:cNvPr id="83" name="Group 82">
            <a:extLst>
              <a:ext uri="{FF2B5EF4-FFF2-40B4-BE49-F238E27FC236}">
                <a16:creationId xmlns:a16="http://schemas.microsoft.com/office/drawing/2014/main" id="{A7AAC0B9-CB6D-4A44-BB29-440E8C572AF6}"/>
              </a:ext>
            </a:extLst>
          </p:cNvPr>
          <p:cNvGrpSpPr/>
          <p:nvPr/>
        </p:nvGrpSpPr>
        <p:grpSpPr>
          <a:xfrm>
            <a:off x="418643" y="1893693"/>
            <a:ext cx="571957" cy="572038"/>
            <a:chOff x="418643" y="1487929"/>
            <a:chExt cx="717140" cy="717242"/>
          </a:xfrm>
        </p:grpSpPr>
        <p:grpSp>
          <p:nvGrpSpPr>
            <p:cNvPr id="84" name="Group 83">
              <a:extLst>
                <a:ext uri="{FF2B5EF4-FFF2-40B4-BE49-F238E27FC236}">
                  <a16:creationId xmlns:a16="http://schemas.microsoft.com/office/drawing/2014/main" id="{7C2670D3-3ECC-403D-BBDF-4853934B9DB2}"/>
                </a:ext>
              </a:extLst>
            </p:cNvPr>
            <p:cNvGrpSpPr/>
            <p:nvPr/>
          </p:nvGrpSpPr>
          <p:grpSpPr>
            <a:xfrm>
              <a:off x="418643" y="1487929"/>
              <a:ext cx="717140" cy="717242"/>
              <a:chOff x="418643" y="1487929"/>
              <a:chExt cx="717140" cy="717242"/>
            </a:xfrm>
          </p:grpSpPr>
          <p:sp>
            <p:nvSpPr>
              <p:cNvPr id="86" name="Freeform 5">
                <a:extLst>
                  <a:ext uri="{FF2B5EF4-FFF2-40B4-BE49-F238E27FC236}">
                    <a16:creationId xmlns:a16="http://schemas.microsoft.com/office/drawing/2014/main" id="{99E0505B-C297-4935-BBDE-8159D929D2A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0" name="Freeform 6">
                <a:extLst>
                  <a:ext uri="{FF2B5EF4-FFF2-40B4-BE49-F238E27FC236}">
                    <a16:creationId xmlns:a16="http://schemas.microsoft.com/office/drawing/2014/main" id="{E7887991-31CB-4C73-A533-F4C39CA3561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5" name="Lock" title="Icon of a padlock">
              <a:extLst>
                <a:ext uri="{FF2B5EF4-FFF2-40B4-BE49-F238E27FC236}">
                  <a16:creationId xmlns:a16="http://schemas.microsoft.com/office/drawing/2014/main" id="{2643E86F-846C-44DD-B972-12E33538CAA1}"/>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Start with the High-level usage overview to see the overall cloud app use. </a:t>
            </a:r>
          </a:p>
        </p:txBody>
      </p:sp>
      <p:grpSp>
        <p:nvGrpSpPr>
          <p:cNvPr id="101" name="Group 100">
            <a:extLst>
              <a:ext uri="{FF2B5EF4-FFF2-40B4-BE49-F238E27FC236}">
                <a16:creationId xmlns:a16="http://schemas.microsoft.com/office/drawing/2014/main" id="{27C6E3F1-1FF2-466A-BAB3-47D2CE596ED7}"/>
              </a:ext>
            </a:extLst>
          </p:cNvPr>
          <p:cNvGrpSpPr/>
          <p:nvPr/>
        </p:nvGrpSpPr>
        <p:grpSpPr>
          <a:xfrm>
            <a:off x="418643" y="2520318"/>
            <a:ext cx="571957" cy="572038"/>
            <a:chOff x="418643" y="2533089"/>
            <a:chExt cx="717140" cy="717242"/>
          </a:xfrm>
        </p:grpSpPr>
        <p:grpSp>
          <p:nvGrpSpPr>
            <p:cNvPr id="102" name="Group 101">
              <a:extLst>
                <a:ext uri="{FF2B5EF4-FFF2-40B4-BE49-F238E27FC236}">
                  <a16:creationId xmlns:a16="http://schemas.microsoft.com/office/drawing/2014/main" id="{2F9C9053-2940-41F3-B962-784F7A97B4CD}"/>
                </a:ext>
              </a:extLst>
            </p:cNvPr>
            <p:cNvGrpSpPr/>
            <p:nvPr/>
          </p:nvGrpSpPr>
          <p:grpSpPr>
            <a:xfrm>
              <a:off x="418643" y="2533089"/>
              <a:ext cx="717140" cy="717242"/>
              <a:chOff x="418643" y="2533089"/>
              <a:chExt cx="717140" cy="717242"/>
            </a:xfrm>
          </p:grpSpPr>
          <p:sp>
            <p:nvSpPr>
              <p:cNvPr id="115" name="Freeform 5">
                <a:extLst>
                  <a:ext uri="{FF2B5EF4-FFF2-40B4-BE49-F238E27FC236}">
                    <a16:creationId xmlns:a16="http://schemas.microsoft.com/office/drawing/2014/main" id="{4208C44B-01E8-4FC2-BCDB-D300CD7515B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B2DCB39C-C00D-41CD-AA54-D817971B0C6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3" name="shield_3" title="Icon of a shield with an exclamation point inside">
              <a:extLst>
                <a:ext uri="{FF2B5EF4-FFF2-40B4-BE49-F238E27FC236}">
                  <a16:creationId xmlns:a16="http://schemas.microsoft.com/office/drawing/2014/main" id="{5CB57490-7522-496D-9BCF-C197AB50C24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Dive one level deeper to see which category of apps your organization uses most in Sanctioned apps.</a:t>
            </a:r>
          </a:p>
        </p:txBody>
      </p:sp>
      <p:grpSp>
        <p:nvGrpSpPr>
          <p:cNvPr id="117" name="Group 116">
            <a:extLst>
              <a:ext uri="{FF2B5EF4-FFF2-40B4-BE49-F238E27FC236}">
                <a16:creationId xmlns:a16="http://schemas.microsoft.com/office/drawing/2014/main" id="{23571CB4-05F6-48D5-92B9-C7EA1D86EB19}"/>
              </a:ext>
            </a:extLst>
          </p:cNvPr>
          <p:cNvGrpSpPr/>
          <p:nvPr/>
        </p:nvGrpSpPr>
        <p:grpSpPr>
          <a:xfrm>
            <a:off x="418643" y="3146943"/>
            <a:ext cx="571957" cy="572038"/>
            <a:chOff x="418643" y="3578249"/>
            <a:chExt cx="717140" cy="717242"/>
          </a:xfrm>
        </p:grpSpPr>
        <p:grpSp>
          <p:nvGrpSpPr>
            <p:cNvPr id="125" name="Group 124">
              <a:extLst>
                <a:ext uri="{FF2B5EF4-FFF2-40B4-BE49-F238E27FC236}">
                  <a16:creationId xmlns:a16="http://schemas.microsoft.com/office/drawing/2014/main" id="{D64EE159-80BB-48C7-AF8A-C271426514A5}"/>
                </a:ext>
              </a:extLst>
            </p:cNvPr>
            <p:cNvGrpSpPr/>
            <p:nvPr/>
          </p:nvGrpSpPr>
          <p:grpSpPr>
            <a:xfrm>
              <a:off x="418643" y="3578249"/>
              <a:ext cx="717140" cy="717242"/>
              <a:chOff x="418643" y="2533089"/>
              <a:chExt cx="717140" cy="717242"/>
            </a:xfrm>
          </p:grpSpPr>
          <p:sp>
            <p:nvSpPr>
              <p:cNvPr id="127" name="Freeform 5">
                <a:extLst>
                  <a:ext uri="{FF2B5EF4-FFF2-40B4-BE49-F238E27FC236}">
                    <a16:creationId xmlns:a16="http://schemas.microsoft.com/office/drawing/2014/main" id="{6CBB4CA9-BF00-4AD1-A7F2-45C94D12EE2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8" name="Freeform 6">
                <a:extLst>
                  <a:ext uri="{FF2B5EF4-FFF2-40B4-BE49-F238E27FC236}">
                    <a16:creationId xmlns:a16="http://schemas.microsoft.com/office/drawing/2014/main" id="{3ECFC606-39F8-473B-8A14-B9A0AFA3B01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6" name="safe" title="Icon of a locked safe">
              <a:extLst>
                <a:ext uri="{FF2B5EF4-FFF2-40B4-BE49-F238E27FC236}">
                  <a16:creationId xmlns:a16="http://schemas.microsoft.com/office/drawing/2014/main" id="{6D031A32-0F23-4D6D-91AC-1CAB5DCB228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dirty="0"/>
              <a:t>Go even deeper on the Discovered apps tab. See all the apps in a specific category.</a:t>
            </a:r>
          </a:p>
        </p:txBody>
      </p:sp>
      <p:grpSp>
        <p:nvGrpSpPr>
          <p:cNvPr id="129" name="Group 128">
            <a:extLst>
              <a:ext uri="{FF2B5EF4-FFF2-40B4-BE49-F238E27FC236}">
                <a16:creationId xmlns:a16="http://schemas.microsoft.com/office/drawing/2014/main" id="{1D257C7A-C4E3-499F-B1DD-1436A1516C6A}"/>
              </a:ext>
            </a:extLst>
          </p:cNvPr>
          <p:cNvGrpSpPr/>
          <p:nvPr/>
        </p:nvGrpSpPr>
        <p:grpSpPr>
          <a:xfrm>
            <a:off x="418643" y="3773568"/>
            <a:ext cx="571957" cy="572038"/>
            <a:chOff x="418643" y="4623409"/>
            <a:chExt cx="717140" cy="717242"/>
          </a:xfrm>
        </p:grpSpPr>
        <p:grpSp>
          <p:nvGrpSpPr>
            <p:cNvPr id="130" name="Group 129">
              <a:extLst>
                <a:ext uri="{FF2B5EF4-FFF2-40B4-BE49-F238E27FC236}">
                  <a16:creationId xmlns:a16="http://schemas.microsoft.com/office/drawing/2014/main" id="{0813183F-DDDA-4F2D-854D-AA112D91FC40}"/>
                </a:ext>
              </a:extLst>
            </p:cNvPr>
            <p:cNvGrpSpPr/>
            <p:nvPr/>
          </p:nvGrpSpPr>
          <p:grpSpPr>
            <a:xfrm>
              <a:off x="418643" y="4623409"/>
              <a:ext cx="717140" cy="717242"/>
              <a:chOff x="418643" y="2533089"/>
              <a:chExt cx="717140" cy="717242"/>
            </a:xfrm>
          </p:grpSpPr>
          <p:sp>
            <p:nvSpPr>
              <p:cNvPr id="132" name="Freeform 5">
                <a:extLst>
                  <a:ext uri="{FF2B5EF4-FFF2-40B4-BE49-F238E27FC236}">
                    <a16:creationId xmlns:a16="http://schemas.microsoft.com/office/drawing/2014/main" id="{505C27A0-C184-472E-BABE-8B6DF6E203D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3" name="Freeform 6">
                <a:extLst>
                  <a:ext uri="{FF2B5EF4-FFF2-40B4-BE49-F238E27FC236}">
                    <a16:creationId xmlns:a16="http://schemas.microsoft.com/office/drawing/2014/main" id="{598DF04F-9216-429B-AC01-10AC84D5F6B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1" name="key" title="Icon of a key">
              <a:extLst>
                <a:ext uri="{FF2B5EF4-FFF2-40B4-BE49-F238E27FC236}">
                  <a16:creationId xmlns:a16="http://schemas.microsoft.com/office/drawing/2014/main" id="{15D5E015-67B2-43FA-9DFF-DCFF0F76F8D9}"/>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Review the risk score for the discovered apps in the App risk overview.</a:t>
            </a:r>
          </a:p>
        </p:txBody>
      </p:sp>
      <p:grpSp>
        <p:nvGrpSpPr>
          <p:cNvPr id="134" name="Group 133">
            <a:extLst>
              <a:ext uri="{FF2B5EF4-FFF2-40B4-BE49-F238E27FC236}">
                <a16:creationId xmlns:a16="http://schemas.microsoft.com/office/drawing/2014/main" id="{24FB9123-4849-44BF-9A09-8B939C44E1B2}"/>
              </a:ext>
            </a:extLst>
          </p:cNvPr>
          <p:cNvGrpSpPr/>
          <p:nvPr/>
        </p:nvGrpSpPr>
        <p:grpSpPr>
          <a:xfrm>
            <a:off x="418643" y="4400193"/>
            <a:ext cx="571957" cy="572038"/>
            <a:chOff x="418643" y="4826259"/>
            <a:chExt cx="717140" cy="717242"/>
          </a:xfrm>
        </p:grpSpPr>
        <p:grpSp>
          <p:nvGrpSpPr>
            <p:cNvPr id="135" name="Group 134">
              <a:extLst>
                <a:ext uri="{FF2B5EF4-FFF2-40B4-BE49-F238E27FC236}">
                  <a16:creationId xmlns:a16="http://schemas.microsoft.com/office/drawing/2014/main" id="{E8EE61CB-A528-4348-A4CB-58A4FF3B716E}"/>
                </a:ext>
              </a:extLst>
            </p:cNvPr>
            <p:cNvGrpSpPr/>
            <p:nvPr/>
          </p:nvGrpSpPr>
          <p:grpSpPr>
            <a:xfrm>
              <a:off x="418643" y="4826259"/>
              <a:ext cx="717140" cy="717242"/>
              <a:chOff x="418643" y="4826259"/>
              <a:chExt cx="717140" cy="717242"/>
            </a:xfrm>
          </p:grpSpPr>
          <p:sp>
            <p:nvSpPr>
              <p:cNvPr id="137" name="Freeform 5">
                <a:extLst>
                  <a:ext uri="{FF2B5EF4-FFF2-40B4-BE49-F238E27FC236}">
                    <a16:creationId xmlns:a16="http://schemas.microsoft.com/office/drawing/2014/main" id="{DBE80D79-498B-43D6-B42D-43959336841C}"/>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8" name="Freeform 6">
                <a:extLst>
                  <a:ext uri="{FF2B5EF4-FFF2-40B4-BE49-F238E27FC236}">
                    <a16:creationId xmlns:a16="http://schemas.microsoft.com/office/drawing/2014/main" id="{D2AD5516-F3B6-4B5F-B15B-EE47236B2891}"/>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6" name="document_6" title="Icon of a document with a padlock in the lower right corner">
              <a:extLst>
                <a:ext uri="{FF2B5EF4-FFF2-40B4-BE49-F238E27FC236}">
                  <a16:creationId xmlns:a16="http://schemas.microsoft.com/office/drawing/2014/main" id="{D87C94F2-8375-40F1-A632-6D670264A40E}"/>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p:txBody>
          <a:bodyPr/>
          <a:lstStyle/>
          <a:p>
            <a:pPr lvl="1"/>
            <a:r>
              <a:rPr lang="en-US" dirty="0"/>
              <a:t>View where discovered apps are located (based on their headquarters) in the App Headquarters map.</a:t>
            </a:r>
          </a:p>
        </p:txBody>
      </p:sp>
      <p:grpSp>
        <p:nvGrpSpPr>
          <p:cNvPr id="139" name="Group 138">
            <a:extLst>
              <a:ext uri="{FF2B5EF4-FFF2-40B4-BE49-F238E27FC236}">
                <a16:creationId xmlns:a16="http://schemas.microsoft.com/office/drawing/2014/main" id="{336C5582-B748-4D91-B518-46D655881D21}"/>
              </a:ext>
            </a:extLst>
          </p:cNvPr>
          <p:cNvGrpSpPr/>
          <p:nvPr/>
        </p:nvGrpSpPr>
        <p:grpSpPr>
          <a:xfrm>
            <a:off x="418643" y="5026816"/>
            <a:ext cx="571957" cy="572038"/>
            <a:chOff x="418646" y="4872395"/>
            <a:chExt cx="657682" cy="657682"/>
          </a:xfrm>
        </p:grpSpPr>
        <p:grpSp>
          <p:nvGrpSpPr>
            <p:cNvPr id="140" name="Group 139">
              <a:extLst>
                <a:ext uri="{FF2B5EF4-FFF2-40B4-BE49-F238E27FC236}">
                  <a16:creationId xmlns:a16="http://schemas.microsoft.com/office/drawing/2014/main" id="{03DBD8BC-8773-403A-9396-900521E05D4F}"/>
                </a:ext>
              </a:extLst>
            </p:cNvPr>
            <p:cNvGrpSpPr/>
            <p:nvPr/>
          </p:nvGrpSpPr>
          <p:grpSpPr>
            <a:xfrm>
              <a:off x="418646" y="4872395"/>
              <a:ext cx="657682" cy="657682"/>
              <a:chOff x="418643" y="2533089"/>
              <a:chExt cx="717140" cy="717242"/>
            </a:xfrm>
          </p:grpSpPr>
          <p:sp>
            <p:nvSpPr>
              <p:cNvPr id="142" name="Freeform 5">
                <a:extLst>
                  <a:ext uri="{FF2B5EF4-FFF2-40B4-BE49-F238E27FC236}">
                    <a16:creationId xmlns:a16="http://schemas.microsoft.com/office/drawing/2014/main" id="{251B898D-F7A9-4ACE-8D5C-92044E2D46F6}"/>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6">
                <a:extLst>
                  <a:ext uri="{FF2B5EF4-FFF2-40B4-BE49-F238E27FC236}">
                    <a16:creationId xmlns:a16="http://schemas.microsoft.com/office/drawing/2014/main" id="{CA24FF64-2FB6-4F64-9A36-192480E7B7E1}"/>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1" name="Fingerprint_E928" title="Icon of a fingerprint">
              <a:extLst>
                <a:ext uri="{FF2B5EF4-FFF2-40B4-BE49-F238E27FC236}">
                  <a16:creationId xmlns:a16="http://schemas.microsoft.com/office/drawing/2014/main" id="{85949EBF-47CF-4FB4-B999-71A69F8CA51F}"/>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30"/>
          </p:nvPr>
        </p:nvSpPr>
        <p:spPr/>
        <p:txBody>
          <a:bodyPr/>
          <a:lstStyle/>
          <a:p>
            <a:pPr lvl="1"/>
            <a:r>
              <a:rPr lang="en-US" dirty="0"/>
              <a:t>If you find an app that poses a risk to your organization, you can flag it as Unsanctioned in the Discovered apps pane.</a:t>
            </a:r>
          </a:p>
        </p:txBody>
      </p:sp>
    </p:spTree>
    <p:extLst>
      <p:ext uri="{BB962C8B-B14F-4D97-AF65-F5344CB8AC3E}">
        <p14:creationId xmlns:p14="http://schemas.microsoft.com/office/powerpoint/2010/main" val="212347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672838" cy="680196"/>
          </a:xfrm>
        </p:spPr>
        <p:txBody>
          <a:bodyPr/>
          <a:lstStyle/>
          <a:p>
            <a:r>
              <a:rPr lang="en-US" dirty="0"/>
              <a:t>Protect your data and apps with Conditional Access App Control</a:t>
            </a:r>
          </a:p>
        </p:txBody>
      </p:sp>
      <p:grpSp>
        <p:nvGrpSpPr>
          <p:cNvPr id="83" name="Group 82">
            <a:extLst>
              <a:ext uri="{FF2B5EF4-FFF2-40B4-BE49-F238E27FC236}">
                <a16:creationId xmlns:a16="http://schemas.microsoft.com/office/drawing/2014/main" id="{A7AAC0B9-CB6D-4A44-BB29-440E8C572AF6}"/>
              </a:ext>
            </a:extLst>
          </p:cNvPr>
          <p:cNvGrpSpPr/>
          <p:nvPr/>
        </p:nvGrpSpPr>
        <p:grpSpPr>
          <a:xfrm>
            <a:off x="418643" y="1893693"/>
            <a:ext cx="571957" cy="572038"/>
            <a:chOff x="418643" y="1487929"/>
            <a:chExt cx="717140" cy="717242"/>
          </a:xfrm>
        </p:grpSpPr>
        <p:grpSp>
          <p:nvGrpSpPr>
            <p:cNvPr id="84" name="Group 83">
              <a:extLst>
                <a:ext uri="{FF2B5EF4-FFF2-40B4-BE49-F238E27FC236}">
                  <a16:creationId xmlns:a16="http://schemas.microsoft.com/office/drawing/2014/main" id="{7C2670D3-3ECC-403D-BBDF-4853934B9DB2}"/>
                </a:ext>
              </a:extLst>
            </p:cNvPr>
            <p:cNvGrpSpPr/>
            <p:nvPr/>
          </p:nvGrpSpPr>
          <p:grpSpPr>
            <a:xfrm>
              <a:off x="418643" y="1487929"/>
              <a:ext cx="717140" cy="717242"/>
              <a:chOff x="418643" y="1487929"/>
              <a:chExt cx="717140" cy="717242"/>
            </a:xfrm>
          </p:grpSpPr>
          <p:sp>
            <p:nvSpPr>
              <p:cNvPr id="86" name="Freeform 5">
                <a:extLst>
                  <a:ext uri="{FF2B5EF4-FFF2-40B4-BE49-F238E27FC236}">
                    <a16:creationId xmlns:a16="http://schemas.microsoft.com/office/drawing/2014/main" id="{99E0505B-C297-4935-BBDE-8159D929D2A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0" name="Freeform 6">
                <a:extLst>
                  <a:ext uri="{FF2B5EF4-FFF2-40B4-BE49-F238E27FC236}">
                    <a16:creationId xmlns:a16="http://schemas.microsoft.com/office/drawing/2014/main" id="{E7887991-31CB-4C73-A533-F4C39CA3561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5" name="Lock" title="Icon of a padlock">
              <a:extLst>
                <a:ext uri="{FF2B5EF4-FFF2-40B4-BE49-F238E27FC236}">
                  <a16:creationId xmlns:a16="http://schemas.microsoft.com/office/drawing/2014/main" id="{2643E86F-846C-44DD-B972-12E33538CAA1}"/>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Prevent data exfiltration</a:t>
            </a:r>
          </a:p>
        </p:txBody>
      </p:sp>
      <p:grpSp>
        <p:nvGrpSpPr>
          <p:cNvPr id="101" name="Group 100">
            <a:extLst>
              <a:ext uri="{FF2B5EF4-FFF2-40B4-BE49-F238E27FC236}">
                <a16:creationId xmlns:a16="http://schemas.microsoft.com/office/drawing/2014/main" id="{27C6E3F1-1FF2-466A-BAB3-47D2CE596ED7}"/>
              </a:ext>
            </a:extLst>
          </p:cNvPr>
          <p:cNvGrpSpPr/>
          <p:nvPr/>
        </p:nvGrpSpPr>
        <p:grpSpPr>
          <a:xfrm>
            <a:off x="418643" y="2520318"/>
            <a:ext cx="571957" cy="572038"/>
            <a:chOff x="418643" y="2533089"/>
            <a:chExt cx="717140" cy="717242"/>
          </a:xfrm>
        </p:grpSpPr>
        <p:grpSp>
          <p:nvGrpSpPr>
            <p:cNvPr id="102" name="Group 101">
              <a:extLst>
                <a:ext uri="{FF2B5EF4-FFF2-40B4-BE49-F238E27FC236}">
                  <a16:creationId xmlns:a16="http://schemas.microsoft.com/office/drawing/2014/main" id="{2F9C9053-2940-41F3-B962-784F7A97B4CD}"/>
                </a:ext>
              </a:extLst>
            </p:cNvPr>
            <p:cNvGrpSpPr/>
            <p:nvPr/>
          </p:nvGrpSpPr>
          <p:grpSpPr>
            <a:xfrm>
              <a:off x="418643" y="2533089"/>
              <a:ext cx="717140" cy="717242"/>
              <a:chOff x="418643" y="2533089"/>
              <a:chExt cx="717140" cy="717242"/>
            </a:xfrm>
          </p:grpSpPr>
          <p:sp>
            <p:nvSpPr>
              <p:cNvPr id="115" name="Freeform 5">
                <a:extLst>
                  <a:ext uri="{FF2B5EF4-FFF2-40B4-BE49-F238E27FC236}">
                    <a16:creationId xmlns:a16="http://schemas.microsoft.com/office/drawing/2014/main" id="{4208C44B-01E8-4FC2-BCDB-D300CD7515B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B2DCB39C-C00D-41CD-AA54-D817971B0C6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3" name="shield_3" title="Icon of a shield with an exclamation point inside">
              <a:extLst>
                <a:ext uri="{FF2B5EF4-FFF2-40B4-BE49-F238E27FC236}">
                  <a16:creationId xmlns:a16="http://schemas.microsoft.com/office/drawing/2014/main" id="{5CB57490-7522-496D-9BCF-C197AB50C24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Protect on download</a:t>
            </a:r>
          </a:p>
        </p:txBody>
      </p:sp>
      <p:grpSp>
        <p:nvGrpSpPr>
          <p:cNvPr id="117" name="Group 116">
            <a:extLst>
              <a:ext uri="{FF2B5EF4-FFF2-40B4-BE49-F238E27FC236}">
                <a16:creationId xmlns:a16="http://schemas.microsoft.com/office/drawing/2014/main" id="{23571CB4-05F6-48D5-92B9-C7EA1D86EB19}"/>
              </a:ext>
            </a:extLst>
          </p:cNvPr>
          <p:cNvGrpSpPr/>
          <p:nvPr/>
        </p:nvGrpSpPr>
        <p:grpSpPr>
          <a:xfrm>
            <a:off x="418643" y="3146943"/>
            <a:ext cx="571957" cy="572038"/>
            <a:chOff x="418643" y="3578249"/>
            <a:chExt cx="717140" cy="717242"/>
          </a:xfrm>
        </p:grpSpPr>
        <p:grpSp>
          <p:nvGrpSpPr>
            <p:cNvPr id="125" name="Group 124">
              <a:extLst>
                <a:ext uri="{FF2B5EF4-FFF2-40B4-BE49-F238E27FC236}">
                  <a16:creationId xmlns:a16="http://schemas.microsoft.com/office/drawing/2014/main" id="{D64EE159-80BB-48C7-AF8A-C271426514A5}"/>
                </a:ext>
              </a:extLst>
            </p:cNvPr>
            <p:cNvGrpSpPr/>
            <p:nvPr/>
          </p:nvGrpSpPr>
          <p:grpSpPr>
            <a:xfrm>
              <a:off x="418643" y="3578249"/>
              <a:ext cx="717140" cy="717242"/>
              <a:chOff x="418643" y="2533089"/>
              <a:chExt cx="717140" cy="717242"/>
            </a:xfrm>
          </p:grpSpPr>
          <p:sp>
            <p:nvSpPr>
              <p:cNvPr id="127" name="Freeform 5">
                <a:extLst>
                  <a:ext uri="{FF2B5EF4-FFF2-40B4-BE49-F238E27FC236}">
                    <a16:creationId xmlns:a16="http://schemas.microsoft.com/office/drawing/2014/main" id="{6CBB4CA9-BF00-4AD1-A7F2-45C94D12EE2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8" name="Freeform 6">
                <a:extLst>
                  <a:ext uri="{FF2B5EF4-FFF2-40B4-BE49-F238E27FC236}">
                    <a16:creationId xmlns:a16="http://schemas.microsoft.com/office/drawing/2014/main" id="{3ECFC606-39F8-473B-8A14-B9A0AFA3B01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6" name="safe" title="Icon of a locked safe">
              <a:extLst>
                <a:ext uri="{FF2B5EF4-FFF2-40B4-BE49-F238E27FC236}">
                  <a16:creationId xmlns:a16="http://schemas.microsoft.com/office/drawing/2014/main" id="{6D031A32-0F23-4D6D-91AC-1CAB5DCB228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dirty="0"/>
              <a:t>Prevent upload of unlabeled files</a:t>
            </a:r>
          </a:p>
        </p:txBody>
      </p:sp>
      <p:grpSp>
        <p:nvGrpSpPr>
          <p:cNvPr id="129" name="Group 128">
            <a:extLst>
              <a:ext uri="{FF2B5EF4-FFF2-40B4-BE49-F238E27FC236}">
                <a16:creationId xmlns:a16="http://schemas.microsoft.com/office/drawing/2014/main" id="{1D257C7A-C4E3-499F-B1DD-1436A1516C6A}"/>
              </a:ext>
            </a:extLst>
          </p:cNvPr>
          <p:cNvGrpSpPr/>
          <p:nvPr/>
        </p:nvGrpSpPr>
        <p:grpSpPr>
          <a:xfrm>
            <a:off x="418643" y="3773568"/>
            <a:ext cx="571957" cy="572038"/>
            <a:chOff x="418643" y="4623409"/>
            <a:chExt cx="717140" cy="717242"/>
          </a:xfrm>
        </p:grpSpPr>
        <p:grpSp>
          <p:nvGrpSpPr>
            <p:cNvPr id="130" name="Group 129">
              <a:extLst>
                <a:ext uri="{FF2B5EF4-FFF2-40B4-BE49-F238E27FC236}">
                  <a16:creationId xmlns:a16="http://schemas.microsoft.com/office/drawing/2014/main" id="{0813183F-DDDA-4F2D-854D-AA112D91FC40}"/>
                </a:ext>
              </a:extLst>
            </p:cNvPr>
            <p:cNvGrpSpPr/>
            <p:nvPr/>
          </p:nvGrpSpPr>
          <p:grpSpPr>
            <a:xfrm>
              <a:off x="418643" y="4623409"/>
              <a:ext cx="717140" cy="717242"/>
              <a:chOff x="418643" y="2533089"/>
              <a:chExt cx="717140" cy="717242"/>
            </a:xfrm>
          </p:grpSpPr>
          <p:sp>
            <p:nvSpPr>
              <p:cNvPr id="132" name="Freeform 5">
                <a:extLst>
                  <a:ext uri="{FF2B5EF4-FFF2-40B4-BE49-F238E27FC236}">
                    <a16:creationId xmlns:a16="http://schemas.microsoft.com/office/drawing/2014/main" id="{505C27A0-C184-472E-BABE-8B6DF6E203D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3" name="Freeform 6">
                <a:extLst>
                  <a:ext uri="{FF2B5EF4-FFF2-40B4-BE49-F238E27FC236}">
                    <a16:creationId xmlns:a16="http://schemas.microsoft.com/office/drawing/2014/main" id="{598DF04F-9216-429B-AC01-10AC84D5F6B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1" name="key" title="Icon of a key">
              <a:extLst>
                <a:ext uri="{FF2B5EF4-FFF2-40B4-BE49-F238E27FC236}">
                  <a16:creationId xmlns:a16="http://schemas.microsoft.com/office/drawing/2014/main" id="{15D5E015-67B2-43FA-9DFF-DCFF0F76F8D9}"/>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Monitor user sessions for compliance</a:t>
            </a:r>
          </a:p>
        </p:txBody>
      </p:sp>
      <p:grpSp>
        <p:nvGrpSpPr>
          <p:cNvPr id="134" name="Group 133">
            <a:extLst>
              <a:ext uri="{FF2B5EF4-FFF2-40B4-BE49-F238E27FC236}">
                <a16:creationId xmlns:a16="http://schemas.microsoft.com/office/drawing/2014/main" id="{24FB9123-4849-44BF-9A09-8B939C44E1B2}"/>
              </a:ext>
            </a:extLst>
          </p:cNvPr>
          <p:cNvGrpSpPr/>
          <p:nvPr/>
        </p:nvGrpSpPr>
        <p:grpSpPr>
          <a:xfrm>
            <a:off x="418643" y="4400193"/>
            <a:ext cx="571957" cy="572038"/>
            <a:chOff x="418643" y="4826259"/>
            <a:chExt cx="717140" cy="717242"/>
          </a:xfrm>
        </p:grpSpPr>
        <p:grpSp>
          <p:nvGrpSpPr>
            <p:cNvPr id="135" name="Group 134">
              <a:extLst>
                <a:ext uri="{FF2B5EF4-FFF2-40B4-BE49-F238E27FC236}">
                  <a16:creationId xmlns:a16="http://schemas.microsoft.com/office/drawing/2014/main" id="{E8EE61CB-A528-4348-A4CB-58A4FF3B716E}"/>
                </a:ext>
              </a:extLst>
            </p:cNvPr>
            <p:cNvGrpSpPr/>
            <p:nvPr/>
          </p:nvGrpSpPr>
          <p:grpSpPr>
            <a:xfrm>
              <a:off x="418643" y="4826259"/>
              <a:ext cx="717140" cy="717242"/>
              <a:chOff x="418643" y="4826259"/>
              <a:chExt cx="717140" cy="717242"/>
            </a:xfrm>
          </p:grpSpPr>
          <p:sp>
            <p:nvSpPr>
              <p:cNvPr id="137" name="Freeform 5">
                <a:extLst>
                  <a:ext uri="{FF2B5EF4-FFF2-40B4-BE49-F238E27FC236}">
                    <a16:creationId xmlns:a16="http://schemas.microsoft.com/office/drawing/2014/main" id="{DBE80D79-498B-43D6-B42D-43959336841C}"/>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8" name="Freeform 6">
                <a:extLst>
                  <a:ext uri="{FF2B5EF4-FFF2-40B4-BE49-F238E27FC236}">
                    <a16:creationId xmlns:a16="http://schemas.microsoft.com/office/drawing/2014/main" id="{D2AD5516-F3B6-4B5F-B15B-EE47236B2891}"/>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6" name="document_6" title="Icon of a document with a padlock in the lower right corner">
              <a:extLst>
                <a:ext uri="{FF2B5EF4-FFF2-40B4-BE49-F238E27FC236}">
                  <a16:creationId xmlns:a16="http://schemas.microsoft.com/office/drawing/2014/main" id="{D87C94F2-8375-40F1-A632-6D670264A40E}"/>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p:txBody>
          <a:bodyPr/>
          <a:lstStyle/>
          <a:p>
            <a:pPr lvl="1"/>
            <a:r>
              <a:rPr lang="en-US" dirty="0"/>
              <a:t>Block access</a:t>
            </a:r>
          </a:p>
        </p:txBody>
      </p:sp>
      <p:grpSp>
        <p:nvGrpSpPr>
          <p:cNvPr id="139" name="Group 138">
            <a:extLst>
              <a:ext uri="{FF2B5EF4-FFF2-40B4-BE49-F238E27FC236}">
                <a16:creationId xmlns:a16="http://schemas.microsoft.com/office/drawing/2014/main" id="{336C5582-B748-4D91-B518-46D655881D21}"/>
              </a:ext>
            </a:extLst>
          </p:cNvPr>
          <p:cNvGrpSpPr/>
          <p:nvPr/>
        </p:nvGrpSpPr>
        <p:grpSpPr>
          <a:xfrm>
            <a:off x="418643" y="5026816"/>
            <a:ext cx="571957" cy="572038"/>
            <a:chOff x="418646" y="4872395"/>
            <a:chExt cx="657682" cy="657682"/>
          </a:xfrm>
        </p:grpSpPr>
        <p:grpSp>
          <p:nvGrpSpPr>
            <p:cNvPr id="140" name="Group 139">
              <a:extLst>
                <a:ext uri="{FF2B5EF4-FFF2-40B4-BE49-F238E27FC236}">
                  <a16:creationId xmlns:a16="http://schemas.microsoft.com/office/drawing/2014/main" id="{03DBD8BC-8773-403A-9396-900521E05D4F}"/>
                </a:ext>
              </a:extLst>
            </p:cNvPr>
            <p:cNvGrpSpPr/>
            <p:nvPr/>
          </p:nvGrpSpPr>
          <p:grpSpPr>
            <a:xfrm>
              <a:off x="418646" y="4872395"/>
              <a:ext cx="657682" cy="657682"/>
              <a:chOff x="418643" y="2533089"/>
              <a:chExt cx="717140" cy="717242"/>
            </a:xfrm>
          </p:grpSpPr>
          <p:sp>
            <p:nvSpPr>
              <p:cNvPr id="142" name="Freeform 5">
                <a:extLst>
                  <a:ext uri="{FF2B5EF4-FFF2-40B4-BE49-F238E27FC236}">
                    <a16:creationId xmlns:a16="http://schemas.microsoft.com/office/drawing/2014/main" id="{251B898D-F7A9-4ACE-8D5C-92044E2D46F6}"/>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6">
                <a:extLst>
                  <a:ext uri="{FF2B5EF4-FFF2-40B4-BE49-F238E27FC236}">
                    <a16:creationId xmlns:a16="http://schemas.microsoft.com/office/drawing/2014/main" id="{CA24FF64-2FB6-4F64-9A36-192480E7B7E1}"/>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1" name="Fingerprint_E928" title="Icon of a fingerprint">
              <a:extLst>
                <a:ext uri="{FF2B5EF4-FFF2-40B4-BE49-F238E27FC236}">
                  <a16:creationId xmlns:a16="http://schemas.microsoft.com/office/drawing/2014/main" id="{85949EBF-47CF-4FB4-B999-71A69F8CA51F}"/>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30"/>
          </p:nvPr>
        </p:nvSpPr>
        <p:spPr/>
        <p:txBody>
          <a:bodyPr/>
          <a:lstStyle/>
          <a:p>
            <a:pPr lvl="1"/>
            <a:r>
              <a:rPr lang="en-US" dirty="0"/>
              <a:t>Block custom activities</a:t>
            </a:r>
          </a:p>
        </p:txBody>
      </p:sp>
    </p:spTree>
    <p:extLst>
      <p:ext uri="{BB962C8B-B14F-4D97-AF65-F5344CB8AC3E}">
        <p14:creationId xmlns:p14="http://schemas.microsoft.com/office/powerpoint/2010/main" val="29308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1: Introduction to threat protection with Microsoft 365</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08161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Classify and protect sensitive information</a:t>
            </a:r>
          </a:p>
        </p:txBody>
      </p:sp>
      <p:grpSp>
        <p:nvGrpSpPr>
          <p:cNvPr id="5" name="Group 4">
            <a:extLst>
              <a:ext uri="{FF2B5EF4-FFF2-40B4-BE49-F238E27FC236}">
                <a16:creationId xmlns:a16="http://schemas.microsoft.com/office/drawing/2014/main" id="{8C7E4C30-545D-4E18-9406-7C30588EEC14}"/>
              </a:ext>
            </a:extLst>
          </p:cNvPr>
          <p:cNvGrpSpPr/>
          <p:nvPr/>
        </p:nvGrpSpPr>
        <p:grpSpPr>
          <a:xfrm>
            <a:off x="418643" y="1484526"/>
            <a:ext cx="713232" cy="713232"/>
            <a:chOff x="418643" y="1484526"/>
            <a:chExt cx="713232" cy="713232"/>
          </a:xfrm>
        </p:grpSpPr>
        <p:sp>
          <p:nvSpPr>
            <p:cNvPr id="30" name="Freeform 5">
              <a:extLst>
                <a:ext uri="{FF2B5EF4-FFF2-40B4-BE49-F238E27FC236}">
                  <a16:creationId xmlns:a16="http://schemas.microsoft.com/office/drawing/2014/main" id="{4EF86BE8-7204-410E-9DBC-A945486939F9}"/>
                </a:ext>
              </a:extLst>
            </p:cNvPr>
            <p:cNvSpPr>
              <a:spLocks/>
            </p:cNvSpPr>
            <p:nvPr/>
          </p:nvSpPr>
          <p:spPr bwMode="auto">
            <a:xfrm>
              <a:off x="418643" y="148452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31" name="Freeform 6">
              <a:extLst>
                <a:ext uri="{FF2B5EF4-FFF2-40B4-BE49-F238E27FC236}">
                  <a16:creationId xmlns:a16="http://schemas.microsoft.com/office/drawing/2014/main" id="{389C9811-194A-4AD9-9D1E-5AE8BE5B1762}"/>
                </a:ext>
              </a:extLst>
            </p:cNvPr>
            <p:cNvSpPr>
              <a:spLocks noEditPoints="1"/>
            </p:cNvSpPr>
            <p:nvPr/>
          </p:nvSpPr>
          <p:spPr bwMode="auto">
            <a:xfrm>
              <a:off x="468269" y="153530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 name="Text Placeholder 5"/>
          <p:cNvSpPr>
            <a:spLocks noGrp="1"/>
          </p:cNvSpPr>
          <p:nvPr>
            <p:ph type="body" sz="quarter" idx="11"/>
          </p:nvPr>
        </p:nvSpPr>
        <p:spPr/>
        <p:txBody>
          <a:bodyPr/>
          <a:lstStyle/>
          <a:p>
            <a:pPr lvl="1"/>
            <a:r>
              <a:rPr lang="en-US" dirty="0"/>
              <a:t>Discover data</a:t>
            </a:r>
          </a:p>
        </p:txBody>
      </p:sp>
      <p:grpSp>
        <p:nvGrpSpPr>
          <p:cNvPr id="7" name="Group 6">
            <a:extLst>
              <a:ext uri="{FF2B5EF4-FFF2-40B4-BE49-F238E27FC236}">
                <a16:creationId xmlns:a16="http://schemas.microsoft.com/office/drawing/2014/main" id="{1B66D064-CB4B-4695-9C48-839E024B9FDB}"/>
              </a:ext>
            </a:extLst>
          </p:cNvPr>
          <p:cNvGrpSpPr/>
          <p:nvPr/>
        </p:nvGrpSpPr>
        <p:grpSpPr>
          <a:xfrm>
            <a:off x="418643" y="2531489"/>
            <a:ext cx="713232" cy="713232"/>
            <a:chOff x="418643" y="2531489"/>
            <a:chExt cx="713232" cy="713232"/>
          </a:xfrm>
        </p:grpSpPr>
        <p:sp>
          <p:nvSpPr>
            <p:cNvPr id="33" name="Freeform 5">
              <a:extLst>
                <a:ext uri="{FF2B5EF4-FFF2-40B4-BE49-F238E27FC236}">
                  <a16:creationId xmlns:a16="http://schemas.microsoft.com/office/drawing/2014/main" id="{CC642717-6A5B-4DB8-B2FB-5D4F4E6B731F}"/>
                </a:ext>
              </a:extLst>
            </p:cNvPr>
            <p:cNvSpPr>
              <a:spLocks/>
            </p:cNvSpPr>
            <p:nvPr/>
          </p:nvSpPr>
          <p:spPr bwMode="auto">
            <a:xfrm>
              <a:off x="418643" y="2531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35" name="Freeform 6">
              <a:extLst>
                <a:ext uri="{FF2B5EF4-FFF2-40B4-BE49-F238E27FC236}">
                  <a16:creationId xmlns:a16="http://schemas.microsoft.com/office/drawing/2014/main" id="{211AA71C-D109-4246-B184-9A140C2571CD}"/>
                </a:ext>
              </a:extLst>
            </p:cNvPr>
            <p:cNvSpPr>
              <a:spLocks noEditPoints="1"/>
            </p:cNvSpPr>
            <p:nvPr/>
          </p:nvSpPr>
          <p:spPr bwMode="auto">
            <a:xfrm>
              <a:off x="468269" y="2582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Text Placeholder 1"/>
          <p:cNvSpPr>
            <a:spLocks noGrp="1"/>
          </p:cNvSpPr>
          <p:nvPr>
            <p:ph type="body" sz="quarter" idx="15"/>
          </p:nvPr>
        </p:nvSpPr>
        <p:spPr/>
        <p:txBody>
          <a:bodyPr/>
          <a:lstStyle/>
          <a:p>
            <a:pPr lvl="1"/>
            <a:r>
              <a:rPr lang="en-US" dirty="0"/>
              <a:t>Classify sensitive </a:t>
            </a:r>
          </a:p>
          <a:p>
            <a:pPr lvl="1"/>
            <a:r>
              <a:rPr lang="en-US" dirty="0"/>
              <a:t>information</a:t>
            </a:r>
          </a:p>
        </p:txBody>
      </p:sp>
      <p:grpSp>
        <p:nvGrpSpPr>
          <p:cNvPr id="8" name="Group 7">
            <a:extLst>
              <a:ext uri="{FF2B5EF4-FFF2-40B4-BE49-F238E27FC236}">
                <a16:creationId xmlns:a16="http://schemas.microsoft.com/office/drawing/2014/main" id="{C0D0BA1B-5735-48F4-8A8C-5D183AF65DD5}"/>
              </a:ext>
            </a:extLst>
          </p:cNvPr>
          <p:cNvGrpSpPr/>
          <p:nvPr/>
        </p:nvGrpSpPr>
        <p:grpSpPr>
          <a:xfrm>
            <a:off x="418643" y="3578452"/>
            <a:ext cx="713232" cy="713232"/>
            <a:chOff x="418643" y="3578452"/>
            <a:chExt cx="713232" cy="713232"/>
          </a:xfrm>
        </p:grpSpPr>
        <p:sp>
          <p:nvSpPr>
            <p:cNvPr id="40" name="Freeform 5">
              <a:extLst>
                <a:ext uri="{FF2B5EF4-FFF2-40B4-BE49-F238E27FC236}">
                  <a16:creationId xmlns:a16="http://schemas.microsoft.com/office/drawing/2014/main" id="{E6665044-411A-4EDC-BD20-5FFFEB66EFC3}"/>
                </a:ext>
              </a:extLst>
            </p:cNvPr>
            <p:cNvSpPr>
              <a:spLocks/>
            </p:cNvSpPr>
            <p:nvPr/>
          </p:nvSpPr>
          <p:spPr bwMode="auto">
            <a:xfrm>
              <a:off x="418643" y="357845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3</a:t>
              </a:r>
            </a:p>
          </p:txBody>
        </p:sp>
        <p:sp>
          <p:nvSpPr>
            <p:cNvPr id="43" name="Freeform 6">
              <a:extLst>
                <a:ext uri="{FF2B5EF4-FFF2-40B4-BE49-F238E27FC236}">
                  <a16:creationId xmlns:a16="http://schemas.microsoft.com/office/drawing/2014/main" id="{2FCD66BC-C977-458B-95AB-D5E9818A8C79}"/>
                </a:ext>
              </a:extLst>
            </p:cNvPr>
            <p:cNvSpPr>
              <a:spLocks noEditPoints="1"/>
            </p:cNvSpPr>
            <p:nvPr/>
          </p:nvSpPr>
          <p:spPr bwMode="auto">
            <a:xfrm>
              <a:off x="468269" y="362923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 name="Text Placeholder 2"/>
          <p:cNvSpPr>
            <a:spLocks noGrp="1"/>
          </p:cNvSpPr>
          <p:nvPr>
            <p:ph type="body" sz="quarter" idx="17"/>
          </p:nvPr>
        </p:nvSpPr>
        <p:spPr/>
        <p:txBody>
          <a:bodyPr/>
          <a:lstStyle/>
          <a:p>
            <a:pPr lvl="1"/>
            <a:r>
              <a:rPr lang="en-US" dirty="0"/>
              <a:t>Protect data</a:t>
            </a:r>
          </a:p>
        </p:txBody>
      </p:sp>
      <p:grpSp>
        <p:nvGrpSpPr>
          <p:cNvPr id="9" name="Group 8">
            <a:extLst>
              <a:ext uri="{FF2B5EF4-FFF2-40B4-BE49-F238E27FC236}">
                <a16:creationId xmlns:a16="http://schemas.microsoft.com/office/drawing/2014/main" id="{3C313E2F-3649-406E-B3E9-348EA4FC122F}"/>
              </a:ext>
            </a:extLst>
          </p:cNvPr>
          <p:cNvGrpSpPr/>
          <p:nvPr/>
        </p:nvGrpSpPr>
        <p:grpSpPr>
          <a:xfrm>
            <a:off x="418643" y="4625414"/>
            <a:ext cx="713232" cy="713232"/>
            <a:chOff x="418643" y="4625414"/>
            <a:chExt cx="713232" cy="713232"/>
          </a:xfrm>
        </p:grpSpPr>
        <p:sp>
          <p:nvSpPr>
            <p:cNvPr id="48" name="Freeform 5">
              <a:extLst>
                <a:ext uri="{FF2B5EF4-FFF2-40B4-BE49-F238E27FC236}">
                  <a16:creationId xmlns:a16="http://schemas.microsoft.com/office/drawing/2014/main" id="{91DE3586-008F-4600-8A7F-C3E740A1FFCB}"/>
                </a:ext>
              </a:extLst>
            </p:cNvPr>
            <p:cNvSpPr>
              <a:spLocks/>
            </p:cNvSpPr>
            <p:nvPr/>
          </p:nvSpPr>
          <p:spPr bwMode="auto">
            <a:xfrm>
              <a:off x="418643" y="4625414"/>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4</a:t>
              </a:r>
            </a:p>
          </p:txBody>
        </p:sp>
        <p:sp>
          <p:nvSpPr>
            <p:cNvPr id="50" name="Freeform 6">
              <a:extLst>
                <a:ext uri="{FF2B5EF4-FFF2-40B4-BE49-F238E27FC236}">
                  <a16:creationId xmlns:a16="http://schemas.microsoft.com/office/drawing/2014/main" id="{64715A52-EAC5-435B-ADDC-008F9A8E1BBF}"/>
                </a:ext>
              </a:extLst>
            </p:cNvPr>
            <p:cNvSpPr>
              <a:spLocks noEditPoints="1"/>
            </p:cNvSpPr>
            <p:nvPr/>
          </p:nvSpPr>
          <p:spPr bwMode="auto">
            <a:xfrm>
              <a:off x="468269" y="4676195"/>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Text Placeholder 3"/>
          <p:cNvSpPr>
            <a:spLocks noGrp="1"/>
          </p:cNvSpPr>
          <p:nvPr>
            <p:ph type="body" sz="quarter" idx="19"/>
          </p:nvPr>
        </p:nvSpPr>
        <p:spPr/>
        <p:txBody>
          <a:bodyPr/>
          <a:lstStyle/>
          <a:p>
            <a:pPr lvl="1"/>
            <a:r>
              <a:rPr lang="en-US" dirty="0"/>
              <a:t>Monitor and report</a:t>
            </a:r>
          </a:p>
        </p:txBody>
      </p:sp>
      <p:pic>
        <p:nvPicPr>
          <p:cNvPr id="11" name="Picture 10" descr="Graphical user interface, text, application&#10;&#10;Description automatically generated">
            <a:extLst>
              <a:ext uri="{FF2B5EF4-FFF2-40B4-BE49-F238E27FC236}">
                <a16:creationId xmlns:a16="http://schemas.microsoft.com/office/drawing/2014/main" id="{AC3FD0D3-1489-4545-842F-09DDA4925031}"/>
              </a:ext>
            </a:extLst>
          </p:cNvPr>
          <p:cNvPicPr>
            <a:picLocks noChangeAspect="1"/>
          </p:cNvPicPr>
          <p:nvPr/>
        </p:nvPicPr>
        <p:blipFill>
          <a:blip r:embed="rId3"/>
          <a:stretch>
            <a:fillRect/>
          </a:stretch>
        </p:blipFill>
        <p:spPr>
          <a:xfrm>
            <a:off x="3488206" y="1257571"/>
            <a:ext cx="8542736" cy="4716086"/>
          </a:xfrm>
          <a:prstGeom prst="rect">
            <a:avLst/>
          </a:prstGeom>
        </p:spPr>
      </p:pic>
    </p:spTree>
    <p:extLst>
      <p:ext uri="{BB962C8B-B14F-4D97-AF65-F5344CB8AC3E}">
        <p14:creationId xmlns:p14="http://schemas.microsoft.com/office/powerpoint/2010/main" val="313529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2F0-EDA0-4919-9A33-DA32D50B937F}"/>
              </a:ext>
            </a:extLst>
          </p:cNvPr>
          <p:cNvSpPr>
            <a:spLocks noGrp="1"/>
          </p:cNvSpPr>
          <p:nvPr>
            <p:ph type="title"/>
          </p:nvPr>
        </p:nvSpPr>
        <p:spPr>
          <a:xfrm>
            <a:off x="588263" y="497958"/>
            <a:ext cx="11018520" cy="430826"/>
          </a:xfrm>
        </p:spPr>
        <p:txBody>
          <a:bodyPr/>
          <a:lstStyle/>
          <a:p>
            <a:r>
              <a:rPr lang="en-US" dirty="0"/>
              <a:t>Guided demonstration – Cloud App Security</a:t>
            </a:r>
          </a:p>
        </p:txBody>
      </p:sp>
      <p:sp>
        <p:nvSpPr>
          <p:cNvPr id="3" name="Rectangle 2">
            <a:extLst>
              <a:ext uri="{FF2B5EF4-FFF2-40B4-BE49-F238E27FC236}">
                <a16:creationId xmlns:a16="http://schemas.microsoft.com/office/drawing/2014/main" id="{7DBCEFBF-1A58-4AC5-A201-44589DD26260}"/>
              </a:ext>
              <a:ext uri="{C183D7F6-B498-43B3-948B-1728B52AA6E4}">
                <adec:decorative xmlns:adec="http://schemas.microsoft.com/office/drawing/2017/decorative" val="0"/>
              </a:ext>
            </a:extLst>
          </p:cNvPr>
          <p:cNvSpPr/>
          <p:nvPr/>
        </p:nvSpPr>
        <p:spPr bwMode="auto">
          <a:xfrm>
            <a:off x="568047" y="1720818"/>
            <a:ext cx="4229303" cy="3668068"/>
          </a:xfrm>
          <a:prstGeom prst="rect">
            <a:avLst/>
          </a:prstGeom>
          <a:solidFill>
            <a:schemeClr val="bg1">
              <a:lumMod val="95000"/>
            </a:schemeClr>
          </a:solid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79285" tIns="134464" rIns="179285" bIns="134464" numCol="1" spcCol="0" rtlCol="0" fromWordArt="0" anchor="t" anchorCtr="0" forceAA="0" compatLnSpc="1">
            <a:prstTxWarp prst="textNoShape">
              <a:avLst/>
            </a:prstTxWarp>
            <a:noAutofit/>
          </a:bodyPr>
          <a:lstStyle/>
          <a:p>
            <a:pPr lvl="0" fontAlgn="base"/>
            <a:r>
              <a:rPr lang="en-US" sz="2353" dirty="0">
                <a:latin typeface="Segoe UI Semibold"/>
              </a:rPr>
              <a:t>Scenario:</a:t>
            </a:r>
          </a:p>
          <a:p>
            <a:pPr marL="0" lvl="1" fontAlgn="base"/>
            <a:r>
              <a:rPr lang="en-US" sz="2353" dirty="0"/>
              <a:t>You are the security operations analyst and want to protect cloud applications in your organization.</a:t>
            </a:r>
          </a:p>
        </p:txBody>
      </p:sp>
      <p:sp>
        <p:nvSpPr>
          <p:cNvPr id="4" name="Rectangle 3">
            <a:extLst>
              <a:ext uri="{FF2B5EF4-FFF2-40B4-BE49-F238E27FC236}">
                <a16:creationId xmlns:a16="http://schemas.microsoft.com/office/drawing/2014/main" id="{32ACE743-2610-4C45-9299-E5997950E4F7}"/>
              </a:ext>
              <a:ext uri="{C183D7F6-B498-43B3-948B-1728B52AA6E4}">
                <adec:decorative xmlns:adec="http://schemas.microsoft.com/office/drawing/2017/decorative" val="1"/>
              </a:ext>
            </a:extLst>
          </p:cNvPr>
          <p:cNvSpPr/>
          <p:nvPr/>
        </p:nvSpPr>
        <p:spPr bwMode="auto">
          <a:xfrm>
            <a:off x="4974666" y="1720818"/>
            <a:ext cx="6649288" cy="4560712"/>
          </a:xfrm>
          <a:prstGeom prst="rec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lvl="0" fontAlgn="base"/>
            <a:endParaRPr lang="en-US" sz="1961" dirty="0">
              <a:latin typeface="+mj-lt"/>
            </a:endParaRPr>
          </a:p>
        </p:txBody>
      </p:sp>
      <p:sp>
        <p:nvSpPr>
          <p:cNvPr id="5" name="Oval 4">
            <a:extLst>
              <a:ext uri="{FF2B5EF4-FFF2-40B4-BE49-F238E27FC236}">
                <a16:creationId xmlns:a16="http://schemas.microsoft.com/office/drawing/2014/main" id="{6702F31D-D439-4716-A2C7-1866D949A71E}"/>
              </a:ext>
            </a:extLst>
          </p:cNvPr>
          <p:cNvSpPr/>
          <p:nvPr/>
        </p:nvSpPr>
        <p:spPr bwMode="auto">
          <a:xfrm>
            <a:off x="5198832" y="2146442"/>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ea typeface="Segoe UI" pitchFamily="34" charset="0"/>
                <a:cs typeface="Segoe UI" pitchFamily="34" charset="0"/>
              </a:rPr>
              <a:t>Task 1</a:t>
            </a:r>
            <a:endParaRPr lang="en-IN" sz="1961" dirty="0">
              <a:solidFill>
                <a:schemeClr val="tx1"/>
              </a:solidFill>
              <a:latin typeface="+mj-lt"/>
              <a:ea typeface="Segoe UI" pitchFamily="34" charset="0"/>
              <a:cs typeface="Segoe UI" pitchFamily="34" charset="0"/>
            </a:endParaRPr>
          </a:p>
        </p:txBody>
      </p:sp>
      <p:sp>
        <p:nvSpPr>
          <p:cNvPr id="6" name="TextBox 5">
            <a:extLst>
              <a:ext uri="{FF2B5EF4-FFF2-40B4-BE49-F238E27FC236}">
                <a16:creationId xmlns:a16="http://schemas.microsoft.com/office/drawing/2014/main" id="{677F88CA-C9AC-476B-A4BB-EC8F4EC99FA3}"/>
              </a:ext>
            </a:extLst>
          </p:cNvPr>
          <p:cNvSpPr txBox="1"/>
          <p:nvPr/>
        </p:nvSpPr>
        <p:spPr>
          <a:xfrm>
            <a:off x="6407284" y="2476368"/>
            <a:ext cx="4992505" cy="369332"/>
          </a:xfrm>
          <a:prstGeom prst="rect">
            <a:avLst/>
          </a:prstGeom>
          <a:noFill/>
        </p:spPr>
        <p:txBody>
          <a:bodyPr wrap="square" lIns="0" tIns="0" rIns="0" bIns="0" rtlCol="0">
            <a:spAutoFit/>
          </a:bodyPr>
          <a:lstStyle/>
          <a:p>
            <a:r>
              <a:rPr lang="en-US" sz="2400" dirty="0"/>
              <a:t>Identify suspicious activities</a:t>
            </a:r>
            <a:endParaRPr lang="en-IN" sz="2400" dirty="0"/>
          </a:p>
        </p:txBody>
      </p:sp>
      <p:sp>
        <p:nvSpPr>
          <p:cNvPr id="7" name="Oval 6">
            <a:extLst>
              <a:ext uri="{FF2B5EF4-FFF2-40B4-BE49-F238E27FC236}">
                <a16:creationId xmlns:a16="http://schemas.microsoft.com/office/drawing/2014/main" id="{ADDA7DAD-F953-4E1E-AAF0-953EDE02CECF}"/>
              </a:ext>
            </a:extLst>
          </p:cNvPr>
          <p:cNvSpPr/>
          <p:nvPr/>
        </p:nvSpPr>
        <p:spPr bwMode="auto">
          <a:xfrm>
            <a:off x="5198832" y="3484144"/>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2</a:t>
            </a:r>
            <a:endParaRPr lang="en-IN" sz="1961" dirty="0">
              <a:solidFill>
                <a:schemeClr val="tx1"/>
              </a:solidFill>
              <a:latin typeface="+mj-lt"/>
              <a:cs typeface="Segoe UI" pitchFamily="34" charset="0"/>
            </a:endParaRPr>
          </a:p>
        </p:txBody>
      </p:sp>
      <p:sp>
        <p:nvSpPr>
          <p:cNvPr id="8" name="TextBox 7">
            <a:extLst>
              <a:ext uri="{FF2B5EF4-FFF2-40B4-BE49-F238E27FC236}">
                <a16:creationId xmlns:a16="http://schemas.microsoft.com/office/drawing/2014/main" id="{16D498BC-420F-4937-885C-FC47606896C8}"/>
              </a:ext>
            </a:extLst>
          </p:cNvPr>
          <p:cNvSpPr txBox="1"/>
          <p:nvPr/>
        </p:nvSpPr>
        <p:spPr>
          <a:xfrm>
            <a:off x="6426102" y="3779828"/>
            <a:ext cx="4992505" cy="369332"/>
          </a:xfrm>
          <a:prstGeom prst="rect">
            <a:avLst/>
          </a:prstGeom>
          <a:noFill/>
        </p:spPr>
        <p:txBody>
          <a:bodyPr wrap="square" lIns="0" tIns="0" rIns="0" bIns="0" rtlCol="0">
            <a:spAutoFit/>
          </a:bodyPr>
          <a:lstStyle/>
          <a:p>
            <a:r>
              <a:rPr lang="en-US" sz="2400" dirty="0"/>
              <a:t>Investigate risks</a:t>
            </a:r>
          </a:p>
        </p:txBody>
      </p:sp>
      <p:sp>
        <p:nvSpPr>
          <p:cNvPr id="10" name="Oval 9">
            <a:extLst>
              <a:ext uri="{FF2B5EF4-FFF2-40B4-BE49-F238E27FC236}">
                <a16:creationId xmlns:a16="http://schemas.microsoft.com/office/drawing/2014/main" id="{9B4BC4CE-43A9-4E1E-9080-BEE702CDD08C}"/>
              </a:ext>
            </a:extLst>
          </p:cNvPr>
          <p:cNvSpPr/>
          <p:nvPr/>
        </p:nvSpPr>
        <p:spPr bwMode="auto">
          <a:xfrm>
            <a:off x="5202147" y="4749727"/>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3</a:t>
            </a:r>
            <a:endParaRPr lang="en-IN" sz="1961" dirty="0">
              <a:solidFill>
                <a:schemeClr val="tx1"/>
              </a:solidFill>
              <a:latin typeface="+mj-lt"/>
              <a:cs typeface="Segoe UI" pitchFamily="34" charset="0"/>
            </a:endParaRPr>
          </a:p>
        </p:txBody>
      </p:sp>
      <p:sp>
        <p:nvSpPr>
          <p:cNvPr id="12" name="TextBox 11">
            <a:extLst>
              <a:ext uri="{FF2B5EF4-FFF2-40B4-BE49-F238E27FC236}">
                <a16:creationId xmlns:a16="http://schemas.microsoft.com/office/drawing/2014/main" id="{D883CDBA-A708-481B-A1F2-FC9FDCDB6415}"/>
              </a:ext>
            </a:extLst>
          </p:cNvPr>
          <p:cNvSpPr txBox="1"/>
          <p:nvPr/>
        </p:nvSpPr>
        <p:spPr>
          <a:xfrm>
            <a:off x="6401387" y="5076023"/>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Take appropriate action</a:t>
            </a:r>
            <a:endParaRPr lang="en-US" sz="2353" dirty="0"/>
          </a:p>
        </p:txBody>
      </p:sp>
    </p:spTree>
    <p:extLst>
      <p:ext uri="{BB962C8B-B14F-4D97-AF65-F5344CB8AC3E}">
        <p14:creationId xmlns:p14="http://schemas.microsoft.com/office/powerpoint/2010/main" val="347180619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8734681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230" y="3056674"/>
            <a:ext cx="8852145" cy="1140505"/>
          </a:xfrm>
        </p:spPr>
        <p:txBody>
          <a:bodyPr/>
          <a:lstStyle/>
          <a:p>
            <a:r>
              <a:rPr lang="en-US" dirty="0"/>
              <a:t>Lesson 7: Respond to data loss prevention alerts</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43133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Describe data loss prevention (DLP) components in Microsoft 365</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Investigate DLP alerts in the Microsoft 365 compliance center</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Investigate DLP alerts in Microsoft Cloud App Security</a:t>
            </a:r>
          </a:p>
        </p:txBody>
      </p:sp>
    </p:spTree>
    <p:extLst>
      <p:ext uri="{BB962C8B-B14F-4D97-AF65-F5344CB8AC3E}">
        <p14:creationId xmlns:p14="http://schemas.microsoft.com/office/powerpoint/2010/main" val="29660856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Describe data loss prevention alerts</a:t>
            </a:r>
          </a:p>
        </p:txBody>
      </p:sp>
      <p:sp>
        <p:nvSpPr>
          <p:cNvPr id="7" name="Text Placeholder 6">
            <a:extLst>
              <a:ext uri="{FF2B5EF4-FFF2-40B4-BE49-F238E27FC236}">
                <a16:creationId xmlns:a16="http://schemas.microsoft.com/office/drawing/2014/main" id="{253FE88C-E437-4416-9F2E-73E8CB114496}"/>
              </a:ext>
            </a:extLst>
          </p:cNvPr>
          <p:cNvSpPr>
            <a:spLocks noGrp="1"/>
          </p:cNvSpPr>
          <p:nvPr>
            <p:ph type="body" sz="quarter" idx="36"/>
          </p:nvPr>
        </p:nvSpPr>
        <p:spPr/>
        <p:txBody>
          <a:bodyPr/>
          <a:lstStyle/>
          <a:p>
            <a:r>
              <a:rPr lang="en-US" dirty="0"/>
              <a:t>With a DLP policy, you can:                                                      Data loss prevention components:</a:t>
            </a:r>
          </a:p>
        </p:txBody>
      </p:sp>
      <p:sp>
        <p:nvSpPr>
          <p:cNvPr id="6" name="Text Placeholder 5"/>
          <p:cNvSpPr>
            <a:spLocks noGrp="1"/>
          </p:cNvSpPr>
          <p:nvPr>
            <p:ph type="body" sz="quarter" idx="11"/>
          </p:nvPr>
        </p:nvSpPr>
        <p:spPr/>
        <p:txBody>
          <a:bodyPr/>
          <a:lstStyle/>
          <a:p>
            <a:pPr lvl="1"/>
            <a:r>
              <a:rPr lang="en-US" dirty="0"/>
              <a:t>Identify sensitive information. </a:t>
            </a:r>
          </a:p>
        </p:txBody>
      </p:sp>
      <p:sp>
        <p:nvSpPr>
          <p:cNvPr id="2" name="Text Placeholder 1"/>
          <p:cNvSpPr>
            <a:spLocks noGrp="1"/>
          </p:cNvSpPr>
          <p:nvPr>
            <p:ph type="body" sz="quarter" idx="15"/>
          </p:nvPr>
        </p:nvSpPr>
        <p:spPr/>
        <p:txBody>
          <a:bodyPr/>
          <a:lstStyle/>
          <a:p>
            <a:pPr lvl="1"/>
            <a:r>
              <a:rPr lang="en-US" dirty="0"/>
              <a:t>Prevent the accidental sharing of sensitive information.</a:t>
            </a:r>
          </a:p>
        </p:txBody>
      </p:sp>
      <p:sp>
        <p:nvSpPr>
          <p:cNvPr id="3" name="Text Placeholder 2"/>
          <p:cNvSpPr>
            <a:spLocks noGrp="1"/>
          </p:cNvSpPr>
          <p:nvPr>
            <p:ph type="body" sz="quarter" idx="17"/>
          </p:nvPr>
        </p:nvSpPr>
        <p:spPr/>
        <p:txBody>
          <a:bodyPr/>
          <a:lstStyle/>
          <a:p>
            <a:pPr lvl="1"/>
            <a:r>
              <a:rPr lang="en-US" dirty="0"/>
              <a:t>Monitor and protect sensitive information in the desktop versions of Excel, PowerPoint, and Word.</a:t>
            </a:r>
          </a:p>
        </p:txBody>
      </p:sp>
      <p:sp>
        <p:nvSpPr>
          <p:cNvPr id="4" name="Text Placeholder 3"/>
          <p:cNvSpPr>
            <a:spLocks noGrp="1"/>
          </p:cNvSpPr>
          <p:nvPr>
            <p:ph type="body" sz="quarter" idx="19"/>
          </p:nvPr>
        </p:nvSpPr>
        <p:spPr/>
        <p:txBody>
          <a:bodyPr/>
          <a:lstStyle/>
          <a:p>
            <a:pPr lvl="1"/>
            <a:r>
              <a:rPr lang="en-US" dirty="0"/>
              <a:t>Help users learn how to stay compliant without interrupting their workflow.</a:t>
            </a:r>
          </a:p>
        </p:txBody>
      </p:sp>
      <p:sp>
        <p:nvSpPr>
          <p:cNvPr id="5" name="Text Placeholder 4"/>
          <p:cNvSpPr>
            <a:spLocks noGrp="1"/>
          </p:cNvSpPr>
          <p:nvPr>
            <p:ph type="body" sz="quarter" idx="21"/>
          </p:nvPr>
        </p:nvSpPr>
        <p:spPr/>
        <p:txBody>
          <a:bodyPr/>
          <a:lstStyle/>
          <a:p>
            <a:pPr lvl="1"/>
            <a:r>
              <a:rPr lang="en-US" dirty="0"/>
              <a:t>View DLP alerts and reports showing content that matches your organization’s DLP policies.</a:t>
            </a:r>
          </a:p>
        </p:txBody>
      </p:sp>
      <p:grpSp>
        <p:nvGrpSpPr>
          <p:cNvPr id="271" name="Group 270">
            <a:extLst>
              <a:ext uri="{FF2B5EF4-FFF2-40B4-BE49-F238E27FC236}">
                <a16:creationId xmlns:a16="http://schemas.microsoft.com/office/drawing/2014/main" id="{096ADC66-2CA0-4F05-A835-ED5DEEE8AC99}"/>
              </a:ext>
            </a:extLst>
          </p:cNvPr>
          <p:cNvGrpSpPr/>
          <p:nvPr/>
        </p:nvGrpSpPr>
        <p:grpSpPr>
          <a:xfrm>
            <a:off x="6425743" y="1493664"/>
            <a:ext cx="717140" cy="717242"/>
            <a:chOff x="418643" y="1493664"/>
            <a:chExt cx="717140" cy="717242"/>
          </a:xfrm>
        </p:grpSpPr>
        <p:grpSp>
          <p:nvGrpSpPr>
            <p:cNvPr id="272" name="Group 271">
              <a:extLst>
                <a:ext uri="{FF2B5EF4-FFF2-40B4-BE49-F238E27FC236}">
                  <a16:creationId xmlns:a16="http://schemas.microsoft.com/office/drawing/2014/main" id="{5CC0EB1D-3183-43E7-A99F-684239D51F84}"/>
                </a:ext>
              </a:extLst>
            </p:cNvPr>
            <p:cNvGrpSpPr/>
            <p:nvPr/>
          </p:nvGrpSpPr>
          <p:grpSpPr>
            <a:xfrm>
              <a:off x="418643" y="1493664"/>
              <a:ext cx="717140" cy="717242"/>
              <a:chOff x="418643" y="1493664"/>
              <a:chExt cx="717140" cy="717242"/>
            </a:xfrm>
          </p:grpSpPr>
          <p:sp>
            <p:nvSpPr>
              <p:cNvPr id="274" name="Freeform 5">
                <a:extLst>
                  <a:ext uri="{FF2B5EF4-FFF2-40B4-BE49-F238E27FC236}">
                    <a16:creationId xmlns:a16="http://schemas.microsoft.com/office/drawing/2014/main" id="{F8413D0E-C8B3-4A51-9AA2-3C13967843EE}"/>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5" name="Freeform 6">
                <a:extLst>
                  <a:ext uri="{FF2B5EF4-FFF2-40B4-BE49-F238E27FC236}">
                    <a16:creationId xmlns:a16="http://schemas.microsoft.com/office/drawing/2014/main" id="{D1BD0FC7-EDDE-4264-B3CE-7D461679F4D4}"/>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3" name="Lock" title="Icon of a padlock">
              <a:extLst>
                <a:ext uri="{FF2B5EF4-FFF2-40B4-BE49-F238E27FC236}">
                  <a16:creationId xmlns:a16="http://schemas.microsoft.com/office/drawing/2014/main" id="{0AE59C0B-9DC2-470F-BC36-5A052FFD6B74}"/>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Sensitive information types</a:t>
            </a:r>
          </a:p>
        </p:txBody>
      </p:sp>
      <p:grpSp>
        <p:nvGrpSpPr>
          <p:cNvPr id="266" name="Group 265">
            <a:extLst>
              <a:ext uri="{FF2B5EF4-FFF2-40B4-BE49-F238E27FC236}">
                <a16:creationId xmlns:a16="http://schemas.microsoft.com/office/drawing/2014/main" id="{9873782D-71C7-423C-90FA-388285218824}"/>
              </a:ext>
            </a:extLst>
          </p:cNvPr>
          <p:cNvGrpSpPr/>
          <p:nvPr/>
        </p:nvGrpSpPr>
        <p:grpSpPr>
          <a:xfrm>
            <a:off x="6425743" y="2324084"/>
            <a:ext cx="717140" cy="717242"/>
            <a:chOff x="418643" y="2324084"/>
            <a:chExt cx="717140" cy="717242"/>
          </a:xfrm>
        </p:grpSpPr>
        <p:grpSp>
          <p:nvGrpSpPr>
            <p:cNvPr id="267" name="Group 266">
              <a:extLst>
                <a:ext uri="{FF2B5EF4-FFF2-40B4-BE49-F238E27FC236}">
                  <a16:creationId xmlns:a16="http://schemas.microsoft.com/office/drawing/2014/main" id="{2FFDE3C8-66F6-4E95-B83B-C672D5A0E88F}"/>
                </a:ext>
              </a:extLst>
            </p:cNvPr>
            <p:cNvGrpSpPr/>
            <p:nvPr/>
          </p:nvGrpSpPr>
          <p:grpSpPr>
            <a:xfrm>
              <a:off x="418643" y="2324084"/>
              <a:ext cx="717140" cy="717242"/>
              <a:chOff x="418643" y="2324084"/>
              <a:chExt cx="717140" cy="717242"/>
            </a:xfrm>
          </p:grpSpPr>
          <p:sp>
            <p:nvSpPr>
              <p:cNvPr id="269" name="Freeform 5">
                <a:extLst>
                  <a:ext uri="{FF2B5EF4-FFF2-40B4-BE49-F238E27FC236}">
                    <a16:creationId xmlns:a16="http://schemas.microsoft.com/office/drawing/2014/main" id="{074AE586-5C38-466A-87BC-B1950228B10D}"/>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0" name="Freeform 6">
                <a:extLst>
                  <a:ext uri="{FF2B5EF4-FFF2-40B4-BE49-F238E27FC236}">
                    <a16:creationId xmlns:a16="http://schemas.microsoft.com/office/drawing/2014/main" id="{B10F7902-8DC7-4701-89DB-1BA94B5314B3}"/>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8" name="shield_3" title="Icon of a shield with an exclamation point inside">
              <a:extLst>
                <a:ext uri="{FF2B5EF4-FFF2-40B4-BE49-F238E27FC236}">
                  <a16:creationId xmlns:a16="http://schemas.microsoft.com/office/drawing/2014/main" id="{7DDD0499-F24E-4F46-9EE5-7957E3C1AD3E}"/>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Sensitivity labels</a:t>
            </a:r>
          </a:p>
        </p:txBody>
      </p:sp>
      <p:grpSp>
        <p:nvGrpSpPr>
          <p:cNvPr id="276" name="Group 275">
            <a:extLst>
              <a:ext uri="{FF2B5EF4-FFF2-40B4-BE49-F238E27FC236}">
                <a16:creationId xmlns:a16="http://schemas.microsoft.com/office/drawing/2014/main" id="{A3CFA6DC-8A6A-4785-B4EE-D01A516CD6E7}"/>
              </a:ext>
            </a:extLst>
          </p:cNvPr>
          <p:cNvGrpSpPr/>
          <p:nvPr/>
        </p:nvGrpSpPr>
        <p:grpSpPr>
          <a:xfrm>
            <a:off x="6425743" y="3154504"/>
            <a:ext cx="717140" cy="717242"/>
            <a:chOff x="418643" y="3154504"/>
            <a:chExt cx="717140" cy="717242"/>
          </a:xfrm>
        </p:grpSpPr>
        <p:grpSp>
          <p:nvGrpSpPr>
            <p:cNvPr id="277" name="Group 276">
              <a:extLst>
                <a:ext uri="{FF2B5EF4-FFF2-40B4-BE49-F238E27FC236}">
                  <a16:creationId xmlns:a16="http://schemas.microsoft.com/office/drawing/2014/main" id="{8E3E91EE-ABA4-4C15-AC72-9CC5A6BADB8D}"/>
                </a:ext>
              </a:extLst>
            </p:cNvPr>
            <p:cNvGrpSpPr/>
            <p:nvPr/>
          </p:nvGrpSpPr>
          <p:grpSpPr>
            <a:xfrm>
              <a:off x="418643" y="3154504"/>
              <a:ext cx="717140" cy="717242"/>
              <a:chOff x="418643" y="3154504"/>
              <a:chExt cx="717140" cy="717242"/>
            </a:xfrm>
          </p:grpSpPr>
          <p:sp>
            <p:nvSpPr>
              <p:cNvPr id="279" name="Freeform 5">
                <a:extLst>
                  <a:ext uri="{FF2B5EF4-FFF2-40B4-BE49-F238E27FC236}">
                    <a16:creationId xmlns:a16="http://schemas.microsoft.com/office/drawing/2014/main" id="{009BCBF2-0E7C-43EB-91F7-36A03B90798C}"/>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0" name="Freeform 6">
                <a:extLst>
                  <a:ext uri="{FF2B5EF4-FFF2-40B4-BE49-F238E27FC236}">
                    <a16:creationId xmlns:a16="http://schemas.microsoft.com/office/drawing/2014/main" id="{566B5BC1-EBCC-4457-A929-6B81C426744B}"/>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8" name="safe" title="Icon of a locked safe">
              <a:extLst>
                <a:ext uri="{FF2B5EF4-FFF2-40B4-BE49-F238E27FC236}">
                  <a16:creationId xmlns:a16="http://schemas.microsoft.com/office/drawing/2014/main" id="{9988D95E-6281-4B20-98C6-756B3BB5C890}"/>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Data loss prevention policy</a:t>
            </a:r>
          </a:p>
        </p:txBody>
      </p:sp>
      <p:grpSp>
        <p:nvGrpSpPr>
          <p:cNvPr id="281" name="Group 280">
            <a:extLst>
              <a:ext uri="{FF2B5EF4-FFF2-40B4-BE49-F238E27FC236}">
                <a16:creationId xmlns:a16="http://schemas.microsoft.com/office/drawing/2014/main" id="{6AE676B3-ED95-41B5-9248-9D3897D9B066}"/>
              </a:ext>
            </a:extLst>
          </p:cNvPr>
          <p:cNvGrpSpPr/>
          <p:nvPr/>
        </p:nvGrpSpPr>
        <p:grpSpPr>
          <a:xfrm>
            <a:off x="6425743" y="3984924"/>
            <a:ext cx="717140" cy="717242"/>
            <a:chOff x="418643" y="3984924"/>
            <a:chExt cx="717140" cy="717242"/>
          </a:xfrm>
        </p:grpSpPr>
        <p:grpSp>
          <p:nvGrpSpPr>
            <p:cNvPr id="282" name="Group 281">
              <a:extLst>
                <a:ext uri="{FF2B5EF4-FFF2-40B4-BE49-F238E27FC236}">
                  <a16:creationId xmlns:a16="http://schemas.microsoft.com/office/drawing/2014/main" id="{14FDB3F9-93CD-412C-B34E-B3EF7FD810AF}"/>
                </a:ext>
              </a:extLst>
            </p:cNvPr>
            <p:cNvGrpSpPr/>
            <p:nvPr/>
          </p:nvGrpSpPr>
          <p:grpSpPr>
            <a:xfrm>
              <a:off x="418643" y="3984924"/>
              <a:ext cx="717140" cy="717242"/>
              <a:chOff x="418643" y="3984924"/>
              <a:chExt cx="717140" cy="717242"/>
            </a:xfrm>
          </p:grpSpPr>
          <p:sp>
            <p:nvSpPr>
              <p:cNvPr id="284" name="Freeform 5">
                <a:extLst>
                  <a:ext uri="{FF2B5EF4-FFF2-40B4-BE49-F238E27FC236}">
                    <a16:creationId xmlns:a16="http://schemas.microsoft.com/office/drawing/2014/main" id="{309C6D92-96DD-4210-9AD8-2A8D6E1C73CE}"/>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5" name="Freeform 6">
                <a:extLst>
                  <a:ext uri="{FF2B5EF4-FFF2-40B4-BE49-F238E27FC236}">
                    <a16:creationId xmlns:a16="http://schemas.microsoft.com/office/drawing/2014/main" id="{A9DB92E6-D999-4DEA-AF25-1B42B5E0F147}"/>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3" name="key" title="Icon of a key">
              <a:extLst>
                <a:ext uri="{FF2B5EF4-FFF2-40B4-BE49-F238E27FC236}">
                  <a16:creationId xmlns:a16="http://schemas.microsoft.com/office/drawing/2014/main" id="{4DB000F8-8BC2-415E-AF7E-97E11B4EA254}"/>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dirty="0"/>
              <a:t>Cloud App Security file policy</a:t>
            </a:r>
          </a:p>
        </p:txBody>
      </p:sp>
      <p:grpSp>
        <p:nvGrpSpPr>
          <p:cNvPr id="16" name="Group 15">
            <a:extLst>
              <a:ext uri="{FF2B5EF4-FFF2-40B4-BE49-F238E27FC236}">
                <a16:creationId xmlns:a16="http://schemas.microsoft.com/office/drawing/2014/main" id="{B0894BA9-3482-411E-B730-1DBFE007AF59}"/>
              </a:ext>
            </a:extLst>
          </p:cNvPr>
          <p:cNvGrpSpPr/>
          <p:nvPr/>
        </p:nvGrpSpPr>
        <p:grpSpPr>
          <a:xfrm>
            <a:off x="418643" y="2324084"/>
            <a:ext cx="717140" cy="717242"/>
            <a:chOff x="418643" y="2324084"/>
            <a:chExt cx="717140" cy="717242"/>
          </a:xfrm>
        </p:grpSpPr>
        <p:grpSp>
          <p:nvGrpSpPr>
            <p:cNvPr id="15" name="Group 14">
              <a:extLst>
                <a:ext uri="{FF2B5EF4-FFF2-40B4-BE49-F238E27FC236}">
                  <a16:creationId xmlns:a16="http://schemas.microsoft.com/office/drawing/2014/main" id="{491C6C85-7DC3-4C06-B89A-6FB924459E04}"/>
                </a:ext>
              </a:extLst>
            </p:cNvPr>
            <p:cNvGrpSpPr/>
            <p:nvPr/>
          </p:nvGrpSpPr>
          <p:grpSpPr>
            <a:xfrm>
              <a:off x="418643" y="2324084"/>
              <a:ext cx="717140" cy="717242"/>
              <a:chOff x="418643" y="2324084"/>
              <a:chExt cx="717140" cy="717242"/>
            </a:xfrm>
          </p:grpSpPr>
          <p:sp>
            <p:nvSpPr>
              <p:cNvPr id="198" name="Freeform 5">
                <a:extLst>
                  <a:ext uri="{FF2B5EF4-FFF2-40B4-BE49-F238E27FC236}">
                    <a16:creationId xmlns:a16="http://schemas.microsoft.com/office/drawing/2014/main" id="{3AF44145-EEA0-4DBE-9069-E61BE629599F}"/>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
                <a:extLst>
                  <a:ext uri="{FF2B5EF4-FFF2-40B4-BE49-F238E27FC236}">
                    <a16:creationId xmlns:a16="http://schemas.microsoft.com/office/drawing/2014/main" id="{191EA26E-720D-4C90-A7FA-925B6722AAC7}"/>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1" name="shield_3" title="Icon of a shield with an exclamation point inside">
              <a:extLst>
                <a:ext uri="{FF2B5EF4-FFF2-40B4-BE49-F238E27FC236}">
                  <a16:creationId xmlns:a16="http://schemas.microsoft.com/office/drawing/2014/main" id="{C6C74267-FDB0-4064-9163-86411AAD4625}"/>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20FB7889-7635-49AA-A80A-D6E0AF2B8B24}"/>
              </a:ext>
            </a:extLst>
          </p:cNvPr>
          <p:cNvGrpSpPr/>
          <p:nvPr/>
        </p:nvGrpSpPr>
        <p:grpSpPr>
          <a:xfrm>
            <a:off x="418643" y="1493664"/>
            <a:ext cx="717140" cy="717242"/>
            <a:chOff x="418643" y="1493664"/>
            <a:chExt cx="717140" cy="717242"/>
          </a:xfrm>
        </p:grpSpPr>
        <p:grpSp>
          <p:nvGrpSpPr>
            <p:cNvPr id="13" name="Group 12">
              <a:extLst>
                <a:ext uri="{FF2B5EF4-FFF2-40B4-BE49-F238E27FC236}">
                  <a16:creationId xmlns:a16="http://schemas.microsoft.com/office/drawing/2014/main" id="{E6A051DA-3F06-4B5B-9058-D5326791B3FC}"/>
                </a:ext>
              </a:extLst>
            </p:cNvPr>
            <p:cNvGrpSpPr/>
            <p:nvPr/>
          </p:nvGrpSpPr>
          <p:grpSpPr>
            <a:xfrm>
              <a:off x="418643" y="1493664"/>
              <a:ext cx="717140" cy="717242"/>
              <a:chOff x="418643" y="1493664"/>
              <a:chExt cx="717140" cy="717242"/>
            </a:xfrm>
          </p:grpSpPr>
          <p:sp>
            <p:nvSpPr>
              <p:cNvPr id="351" name="Freeform 5">
                <a:extLst>
                  <a:ext uri="{FF2B5EF4-FFF2-40B4-BE49-F238E27FC236}">
                    <a16:creationId xmlns:a16="http://schemas.microsoft.com/office/drawing/2014/main" id="{23A14D2B-D9E9-426F-8F5A-F606D51DCC17}"/>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52" name="Freeform 6">
                <a:extLst>
                  <a:ext uri="{FF2B5EF4-FFF2-40B4-BE49-F238E27FC236}">
                    <a16:creationId xmlns:a16="http://schemas.microsoft.com/office/drawing/2014/main" id="{DAAF555F-E566-4485-B344-707C0A2B8645}"/>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2" name="Lock" title="Icon of a padlock">
              <a:extLst>
                <a:ext uri="{FF2B5EF4-FFF2-40B4-BE49-F238E27FC236}">
                  <a16:creationId xmlns:a16="http://schemas.microsoft.com/office/drawing/2014/main" id="{AB540625-5AFE-4328-8F9E-DE7D128A0F8F}"/>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EE4A54EB-AA8D-4F8C-861F-46C6FAFCFF91}"/>
              </a:ext>
            </a:extLst>
          </p:cNvPr>
          <p:cNvGrpSpPr/>
          <p:nvPr/>
        </p:nvGrpSpPr>
        <p:grpSpPr>
          <a:xfrm>
            <a:off x="418643" y="3154504"/>
            <a:ext cx="717140" cy="717242"/>
            <a:chOff x="418643" y="3154504"/>
            <a:chExt cx="717140" cy="717242"/>
          </a:xfrm>
        </p:grpSpPr>
        <p:grpSp>
          <p:nvGrpSpPr>
            <p:cNvPr id="18" name="Group 17">
              <a:extLst>
                <a:ext uri="{FF2B5EF4-FFF2-40B4-BE49-F238E27FC236}">
                  <a16:creationId xmlns:a16="http://schemas.microsoft.com/office/drawing/2014/main" id="{00DCDA51-3114-4C61-9516-C0C87572E49E}"/>
                </a:ext>
              </a:extLst>
            </p:cNvPr>
            <p:cNvGrpSpPr/>
            <p:nvPr/>
          </p:nvGrpSpPr>
          <p:grpSpPr>
            <a:xfrm>
              <a:off x="418643" y="3154504"/>
              <a:ext cx="717140" cy="717242"/>
              <a:chOff x="418643" y="3154504"/>
              <a:chExt cx="717140" cy="717242"/>
            </a:xfrm>
          </p:grpSpPr>
          <p:sp>
            <p:nvSpPr>
              <p:cNvPr id="216" name="Freeform 5">
                <a:extLst>
                  <a:ext uri="{FF2B5EF4-FFF2-40B4-BE49-F238E27FC236}">
                    <a16:creationId xmlns:a16="http://schemas.microsoft.com/office/drawing/2014/main" id="{D5F6B490-BB29-4C7C-B47F-7E8211464298}"/>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6">
                <a:extLst>
                  <a:ext uri="{FF2B5EF4-FFF2-40B4-BE49-F238E27FC236}">
                    <a16:creationId xmlns:a16="http://schemas.microsoft.com/office/drawing/2014/main" id="{7A30DBBF-624E-4D04-94E2-55918F03855E}"/>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3" name="safe" title="Icon of a locked safe">
              <a:extLst>
                <a:ext uri="{FF2B5EF4-FFF2-40B4-BE49-F238E27FC236}">
                  <a16:creationId xmlns:a16="http://schemas.microsoft.com/office/drawing/2014/main" id="{ABBA5103-4B9B-4B6D-A108-08CEC9BFD8D2}"/>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7A05BF10-2211-444F-9E35-823373B423A0}"/>
              </a:ext>
            </a:extLst>
          </p:cNvPr>
          <p:cNvGrpSpPr/>
          <p:nvPr/>
        </p:nvGrpSpPr>
        <p:grpSpPr>
          <a:xfrm>
            <a:off x="418643" y="3984924"/>
            <a:ext cx="717140" cy="717242"/>
            <a:chOff x="418643" y="3984924"/>
            <a:chExt cx="717140" cy="717242"/>
          </a:xfrm>
        </p:grpSpPr>
        <p:grpSp>
          <p:nvGrpSpPr>
            <p:cNvPr id="20" name="Group 19">
              <a:extLst>
                <a:ext uri="{FF2B5EF4-FFF2-40B4-BE49-F238E27FC236}">
                  <a16:creationId xmlns:a16="http://schemas.microsoft.com/office/drawing/2014/main" id="{7DB2BA6C-7C4C-4358-A2D6-2CF8DAE61AF9}"/>
                </a:ext>
              </a:extLst>
            </p:cNvPr>
            <p:cNvGrpSpPr/>
            <p:nvPr/>
          </p:nvGrpSpPr>
          <p:grpSpPr>
            <a:xfrm>
              <a:off x="418643" y="3984924"/>
              <a:ext cx="717140" cy="717242"/>
              <a:chOff x="418643" y="3984924"/>
              <a:chExt cx="717140" cy="717242"/>
            </a:xfrm>
          </p:grpSpPr>
          <p:sp>
            <p:nvSpPr>
              <p:cNvPr id="328" name="Freeform 5">
                <a:extLst>
                  <a:ext uri="{FF2B5EF4-FFF2-40B4-BE49-F238E27FC236}">
                    <a16:creationId xmlns:a16="http://schemas.microsoft.com/office/drawing/2014/main" id="{A558858C-9AB6-4676-B863-76BCCBE72024}"/>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9" name="Freeform 6">
                <a:extLst>
                  <a:ext uri="{FF2B5EF4-FFF2-40B4-BE49-F238E27FC236}">
                    <a16:creationId xmlns:a16="http://schemas.microsoft.com/office/drawing/2014/main" id="{6B11F96F-F2E4-4A01-936D-6000E08C090C}"/>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4" name="key" title="Icon of a key">
              <a:extLst>
                <a:ext uri="{FF2B5EF4-FFF2-40B4-BE49-F238E27FC236}">
                  <a16:creationId xmlns:a16="http://schemas.microsoft.com/office/drawing/2014/main" id="{EF5980AD-9BD6-4EBD-A9C8-44B484F00287}"/>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E4D02ACE-CC72-43BB-8A0D-3DE6B8CB7501}"/>
              </a:ext>
            </a:extLst>
          </p:cNvPr>
          <p:cNvGrpSpPr/>
          <p:nvPr/>
        </p:nvGrpSpPr>
        <p:grpSpPr>
          <a:xfrm>
            <a:off x="418643" y="4815344"/>
            <a:ext cx="717140" cy="717242"/>
            <a:chOff x="418643" y="4815344"/>
            <a:chExt cx="717140" cy="717242"/>
          </a:xfrm>
        </p:grpSpPr>
        <p:grpSp>
          <p:nvGrpSpPr>
            <p:cNvPr id="22" name="Group 21">
              <a:extLst>
                <a:ext uri="{FF2B5EF4-FFF2-40B4-BE49-F238E27FC236}">
                  <a16:creationId xmlns:a16="http://schemas.microsoft.com/office/drawing/2014/main" id="{3590A643-DAAB-4457-8872-112C5AC3C3AE}"/>
                </a:ext>
              </a:extLst>
            </p:cNvPr>
            <p:cNvGrpSpPr/>
            <p:nvPr/>
          </p:nvGrpSpPr>
          <p:grpSpPr>
            <a:xfrm>
              <a:off x="418643" y="4815344"/>
              <a:ext cx="717140" cy="717242"/>
              <a:chOff x="418643" y="4815344"/>
              <a:chExt cx="717140" cy="717242"/>
            </a:xfrm>
          </p:grpSpPr>
          <p:sp>
            <p:nvSpPr>
              <p:cNvPr id="343" name="Freeform 5">
                <a:extLst>
                  <a:ext uri="{FF2B5EF4-FFF2-40B4-BE49-F238E27FC236}">
                    <a16:creationId xmlns:a16="http://schemas.microsoft.com/office/drawing/2014/main" id="{DAF2402F-2E96-4524-971D-D381D47FF7BC}"/>
                  </a:ext>
                </a:extLst>
              </p:cNvPr>
              <p:cNvSpPr>
                <a:spLocks/>
              </p:cNvSpPr>
              <p:nvPr/>
            </p:nvSpPr>
            <p:spPr bwMode="auto">
              <a:xfrm>
                <a:off x="418643" y="481534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4" name="Freeform 6">
                <a:extLst>
                  <a:ext uri="{FF2B5EF4-FFF2-40B4-BE49-F238E27FC236}">
                    <a16:creationId xmlns:a16="http://schemas.microsoft.com/office/drawing/2014/main" id="{7C6A316D-5525-4995-A098-37D86FDB99AE}"/>
                  </a:ext>
                </a:extLst>
              </p:cNvPr>
              <p:cNvSpPr>
                <a:spLocks noEditPoints="1"/>
              </p:cNvSpPr>
              <p:nvPr/>
            </p:nvSpPr>
            <p:spPr bwMode="auto">
              <a:xfrm>
                <a:off x="467961" y="486525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5" name="document_6" title="Icon of a document with a padlock in the lower right corner">
              <a:extLst>
                <a:ext uri="{FF2B5EF4-FFF2-40B4-BE49-F238E27FC236}">
                  <a16:creationId xmlns:a16="http://schemas.microsoft.com/office/drawing/2014/main" id="{0BA0EF86-4000-4640-82C1-4D3D2F215EF9}"/>
                </a:ext>
              </a:extLst>
            </p:cNvPr>
            <p:cNvSpPr>
              <a:spLocks noChangeAspect="1" noEditPoints="1"/>
            </p:cNvSpPr>
            <p:nvPr/>
          </p:nvSpPr>
          <p:spPr bwMode="auto">
            <a:xfrm>
              <a:off x="643963" y="5007403"/>
              <a:ext cx="266500" cy="33312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300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Investigate DLP alerts in Microsoft 365 compliance</a:t>
            </a:r>
          </a:p>
        </p:txBody>
      </p:sp>
      <p:pic>
        <p:nvPicPr>
          <p:cNvPr id="4" name="Picture 3">
            <a:extLst>
              <a:ext uri="{FF2B5EF4-FFF2-40B4-BE49-F238E27FC236}">
                <a16:creationId xmlns:a16="http://schemas.microsoft.com/office/drawing/2014/main" id="{3C6B44F5-D976-4DEC-9E00-734EA90CC882}"/>
              </a:ext>
            </a:extLst>
          </p:cNvPr>
          <p:cNvPicPr>
            <a:picLocks noChangeAspect="1"/>
          </p:cNvPicPr>
          <p:nvPr/>
        </p:nvPicPr>
        <p:blipFill>
          <a:blip r:embed="rId3"/>
          <a:stretch>
            <a:fillRect/>
          </a:stretch>
        </p:blipFill>
        <p:spPr>
          <a:xfrm>
            <a:off x="3743710" y="1174946"/>
            <a:ext cx="4704580" cy="5242560"/>
          </a:xfrm>
          <a:prstGeom prst="rect">
            <a:avLst/>
          </a:prstGeom>
        </p:spPr>
      </p:pic>
    </p:spTree>
    <p:extLst>
      <p:ext uri="{BB962C8B-B14F-4D97-AF65-F5344CB8AC3E}">
        <p14:creationId xmlns:p14="http://schemas.microsoft.com/office/powerpoint/2010/main" val="15604144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Investigate DLP alerts in Microsoft Cloud App Security</a:t>
            </a:r>
          </a:p>
        </p:txBody>
      </p:sp>
      <p:pic>
        <p:nvPicPr>
          <p:cNvPr id="5" name="Picture 4" descr="A screenshot of a computer&#10;&#10;Description automatically generated">
            <a:extLst>
              <a:ext uri="{FF2B5EF4-FFF2-40B4-BE49-F238E27FC236}">
                <a16:creationId xmlns:a16="http://schemas.microsoft.com/office/drawing/2014/main" id="{189F69DB-96E4-4418-9432-A684633DD3D8}"/>
              </a:ext>
            </a:extLst>
          </p:cNvPr>
          <p:cNvPicPr>
            <a:picLocks noChangeAspect="1"/>
          </p:cNvPicPr>
          <p:nvPr/>
        </p:nvPicPr>
        <p:blipFill>
          <a:blip r:embed="rId3"/>
          <a:stretch>
            <a:fillRect/>
          </a:stretch>
        </p:blipFill>
        <p:spPr>
          <a:xfrm>
            <a:off x="1381602" y="1120690"/>
            <a:ext cx="9428795" cy="5394953"/>
          </a:xfrm>
          <a:prstGeom prst="rect">
            <a:avLst/>
          </a:prstGeom>
        </p:spPr>
      </p:pic>
    </p:spTree>
    <p:extLst>
      <p:ext uri="{BB962C8B-B14F-4D97-AF65-F5344CB8AC3E}">
        <p14:creationId xmlns:p14="http://schemas.microsoft.com/office/powerpoint/2010/main" val="188327889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13823200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230" y="2866590"/>
            <a:ext cx="8852145" cy="1520673"/>
          </a:xfrm>
        </p:spPr>
        <p:txBody>
          <a:bodyPr/>
          <a:lstStyle/>
          <a:p>
            <a:r>
              <a:rPr lang="en-US" dirty="0"/>
              <a:t>Lesson 8: Manage insider risk in Microsoft 365</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45463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Define security threats</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Understand common threats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3976420"/>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183893"/>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47219"/>
            <a:ext cx="4892985" cy="607124"/>
          </a:xfrm>
          <a:prstGeom prst="rect">
            <a:avLst/>
          </a:prstGeom>
          <a:noFill/>
        </p:spPr>
        <p:txBody>
          <a:bodyPr wrap="square" lIns="0" tIns="0" rIns="0" bIns="0" rtlCol="0" anchor="ctr">
            <a:noAutofit/>
          </a:bodyPr>
          <a:lstStyle/>
          <a:p>
            <a:r>
              <a:rPr lang="en-US" sz="1961" dirty="0"/>
              <a:t>Explain how the threat landscape is evolving</a:t>
            </a:r>
          </a:p>
        </p:txBody>
      </p:sp>
    </p:spTree>
    <p:extLst>
      <p:ext uri="{BB962C8B-B14F-4D97-AF65-F5344CB8AC3E}">
        <p14:creationId xmlns:p14="http://schemas.microsoft.com/office/powerpoint/2010/main" val="29146351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Explain how insider risk management in Microsoft 365 can help prevent, detect, and contain internal risks in an organization</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Describe the types of built-in, pre-defined policy templates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List the prerequisites that need to be met before creating insider risk policies</a:t>
            </a:r>
          </a:p>
        </p:txBody>
      </p:sp>
      <p:cxnSp>
        <p:nvCxnSpPr>
          <p:cNvPr id="5" name="Straight Connector 4">
            <a:extLst>
              <a:ext uri="{FF2B5EF4-FFF2-40B4-BE49-F238E27FC236}">
                <a16:creationId xmlns:a16="http://schemas.microsoft.com/office/drawing/2014/main" id="{D8B85D37-6956-47C2-90C8-CA5764FB5BAA}"/>
              </a:ext>
              <a:ext uri="{C183D7F6-B498-43B3-948B-1728B52AA6E4}">
                <adec:decorative xmlns:adec="http://schemas.microsoft.com/office/drawing/2017/decorative" val="1"/>
              </a:ext>
            </a:extLst>
          </p:cNvPr>
          <p:cNvCxnSpPr>
            <a:cxnSpLocks/>
          </p:cNvCxnSpPr>
          <p:nvPr/>
        </p:nvCxnSpPr>
        <p:spPr>
          <a:xfrm>
            <a:off x="1742873" y="5317939"/>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a wrench">
            <a:extLst>
              <a:ext uri="{FF2B5EF4-FFF2-40B4-BE49-F238E27FC236}">
                <a16:creationId xmlns:a16="http://schemas.microsoft.com/office/drawing/2014/main" id="{AB57B5A7-E269-4A88-9BB5-8683EB6A2C42}"/>
              </a:ext>
            </a:extLst>
          </p:cNvPr>
          <p:cNvPicPr>
            <a:picLocks noChangeAspect="1"/>
          </p:cNvPicPr>
          <p:nvPr/>
        </p:nvPicPr>
        <p:blipFill>
          <a:blip r:embed="rId3"/>
          <a:stretch>
            <a:fillRect/>
          </a:stretch>
        </p:blipFill>
        <p:spPr>
          <a:xfrm>
            <a:off x="528644" y="5496103"/>
            <a:ext cx="933776" cy="933776"/>
          </a:xfrm>
          <a:prstGeom prst="rect">
            <a:avLst/>
          </a:prstGeom>
        </p:spPr>
      </p:pic>
      <p:sp>
        <p:nvSpPr>
          <p:cNvPr id="8" name="TextBox 7">
            <a:extLst>
              <a:ext uri="{FF2B5EF4-FFF2-40B4-BE49-F238E27FC236}">
                <a16:creationId xmlns:a16="http://schemas.microsoft.com/office/drawing/2014/main" id="{8891B5F7-DA5E-4132-B9A6-FE0180940232}"/>
              </a:ext>
            </a:extLst>
          </p:cNvPr>
          <p:cNvSpPr txBox="1"/>
          <p:nvPr/>
        </p:nvSpPr>
        <p:spPr>
          <a:xfrm>
            <a:off x="1695525" y="5657459"/>
            <a:ext cx="4892985" cy="609569"/>
          </a:xfrm>
          <a:prstGeom prst="rect">
            <a:avLst/>
          </a:prstGeom>
          <a:noFill/>
        </p:spPr>
        <p:txBody>
          <a:bodyPr wrap="square" lIns="0" tIns="0" rIns="0" bIns="0" rtlCol="0" anchor="ctr">
            <a:noAutofit/>
          </a:bodyPr>
          <a:lstStyle/>
          <a:p>
            <a:r>
              <a:rPr lang="en-US" sz="1961" dirty="0"/>
              <a:t>Explain the types of actions you can take on an insider risk management case</a:t>
            </a:r>
          </a:p>
        </p:txBody>
      </p:sp>
    </p:spTree>
    <p:extLst>
      <p:ext uri="{BB962C8B-B14F-4D97-AF65-F5344CB8AC3E}">
        <p14:creationId xmlns:p14="http://schemas.microsoft.com/office/powerpoint/2010/main" val="355206560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Insider risk management explained</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389459" y="1126696"/>
            <a:ext cx="10383899" cy="777240"/>
          </a:xfrm>
        </p:spPr>
        <p:txBody>
          <a:bodyPr/>
          <a:lstStyle/>
          <a:p>
            <a:endParaRPr lang="en-US" sz="2000" dirty="0"/>
          </a:p>
        </p:txBody>
      </p:sp>
      <p:pic>
        <p:nvPicPr>
          <p:cNvPr id="5" name="Picture 4">
            <a:extLst>
              <a:ext uri="{FF2B5EF4-FFF2-40B4-BE49-F238E27FC236}">
                <a16:creationId xmlns:a16="http://schemas.microsoft.com/office/drawing/2014/main" id="{C4134366-07D8-4315-A90A-D6639EB0CFA7}"/>
              </a:ext>
            </a:extLst>
          </p:cNvPr>
          <p:cNvPicPr>
            <a:picLocks noChangeAspect="1"/>
          </p:cNvPicPr>
          <p:nvPr/>
        </p:nvPicPr>
        <p:blipFill>
          <a:blip r:embed="rId3"/>
          <a:stretch>
            <a:fillRect/>
          </a:stretch>
        </p:blipFill>
        <p:spPr>
          <a:xfrm>
            <a:off x="643738" y="1120690"/>
            <a:ext cx="11129619" cy="5296816"/>
          </a:xfrm>
          <a:prstGeom prst="rect">
            <a:avLst/>
          </a:prstGeom>
        </p:spPr>
      </p:pic>
    </p:spTree>
    <p:extLst>
      <p:ext uri="{BB962C8B-B14F-4D97-AF65-F5344CB8AC3E}">
        <p14:creationId xmlns:p14="http://schemas.microsoft.com/office/powerpoint/2010/main" val="30009062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dirty="0"/>
              <a:t>Manage insider risk policies</a:t>
            </a:r>
          </a:p>
        </p:txBody>
      </p:sp>
      <p:sp>
        <p:nvSpPr>
          <p:cNvPr id="5" name="Text Placeholder 4">
            <a:extLst>
              <a:ext uri="{FF2B5EF4-FFF2-40B4-BE49-F238E27FC236}">
                <a16:creationId xmlns:a16="http://schemas.microsoft.com/office/drawing/2014/main" id="{C5BB18E3-3A27-4ECE-AC6A-48DD26B20F73}"/>
              </a:ext>
            </a:extLst>
          </p:cNvPr>
          <p:cNvSpPr>
            <a:spLocks noGrp="1"/>
          </p:cNvSpPr>
          <p:nvPr>
            <p:ph type="body" sz="quarter" idx="24"/>
          </p:nvPr>
        </p:nvSpPr>
        <p:spPr>
          <a:solidFill>
            <a:srgbClr val="243A5E"/>
          </a:solidFill>
        </p:spPr>
        <p:txBody>
          <a:bodyPr/>
          <a:lstStyle/>
          <a:p>
            <a:pPr>
              <a:spcBef>
                <a:spcPts val="0"/>
              </a:spcBef>
              <a:spcAft>
                <a:spcPts val="0"/>
              </a:spcAft>
            </a:pPr>
            <a:r>
              <a:rPr lang="en-US" sz="2400" dirty="0"/>
              <a:t>Policy templates</a:t>
            </a:r>
            <a:endParaRPr lang="en-US" sz="2400" b="0" dirty="0">
              <a:latin typeface="+mn-lt"/>
            </a:endParaRPr>
          </a:p>
        </p:txBody>
      </p:sp>
      <p:sp>
        <p:nvSpPr>
          <p:cNvPr id="20" name="Text Placeholder 19">
            <a:extLst>
              <a:ext uri="{FF2B5EF4-FFF2-40B4-BE49-F238E27FC236}">
                <a16:creationId xmlns:a16="http://schemas.microsoft.com/office/drawing/2014/main" id="{60BD3F2F-CA6F-4017-8301-70E1DB06AF7F}"/>
              </a:ext>
            </a:extLst>
          </p:cNvPr>
          <p:cNvSpPr>
            <a:spLocks noGrp="1"/>
          </p:cNvSpPr>
          <p:nvPr>
            <p:ph type="body" sz="quarter" idx="12"/>
          </p:nvPr>
        </p:nvSpPr>
        <p:spPr/>
        <p:txBody>
          <a:bodyPr/>
          <a:lstStyle/>
          <a:p>
            <a:r>
              <a:rPr lang="en-US" sz="2000" dirty="0"/>
              <a:t>Departing employee data theft</a:t>
            </a:r>
          </a:p>
        </p:txBody>
      </p:sp>
      <p:sp>
        <p:nvSpPr>
          <p:cNvPr id="24" name="Text Placeholder 23">
            <a:extLst>
              <a:ext uri="{FF2B5EF4-FFF2-40B4-BE49-F238E27FC236}">
                <a16:creationId xmlns:a16="http://schemas.microsoft.com/office/drawing/2014/main" id="{CACCD493-FE18-43CB-95BB-718FC162DCAC}"/>
              </a:ext>
            </a:extLst>
          </p:cNvPr>
          <p:cNvSpPr>
            <a:spLocks noGrp="1"/>
          </p:cNvSpPr>
          <p:nvPr>
            <p:ph type="body" sz="quarter" idx="28"/>
          </p:nvPr>
        </p:nvSpPr>
        <p:spPr/>
        <p:txBody>
          <a:bodyPr/>
          <a:lstStyle/>
          <a:p>
            <a:r>
              <a:rPr lang="en-US" sz="2000" dirty="0"/>
              <a:t>Data leaks</a:t>
            </a:r>
          </a:p>
        </p:txBody>
      </p:sp>
      <p:sp>
        <p:nvSpPr>
          <p:cNvPr id="27" name="Text Placeholder 26">
            <a:extLst>
              <a:ext uri="{FF2B5EF4-FFF2-40B4-BE49-F238E27FC236}">
                <a16:creationId xmlns:a16="http://schemas.microsoft.com/office/drawing/2014/main" id="{0B0A57CA-2DAF-4C83-AF55-2CEFAA433862}"/>
              </a:ext>
            </a:extLst>
          </p:cNvPr>
          <p:cNvSpPr>
            <a:spLocks noGrp="1"/>
          </p:cNvSpPr>
          <p:nvPr>
            <p:ph type="body" sz="quarter" idx="31"/>
          </p:nvPr>
        </p:nvSpPr>
        <p:spPr/>
        <p:txBody>
          <a:bodyPr/>
          <a:lstStyle/>
          <a:p>
            <a:r>
              <a:rPr lang="en-US" sz="2000" dirty="0"/>
              <a:t>Offensive language in email</a:t>
            </a:r>
          </a:p>
        </p:txBody>
      </p:sp>
      <p:sp>
        <p:nvSpPr>
          <p:cNvPr id="6" name="Text Placeholder 5">
            <a:extLst>
              <a:ext uri="{FF2B5EF4-FFF2-40B4-BE49-F238E27FC236}">
                <a16:creationId xmlns:a16="http://schemas.microsoft.com/office/drawing/2014/main" id="{0E3D4843-1EB4-4B0C-94E0-BC902EB5D549}"/>
              </a:ext>
            </a:extLst>
          </p:cNvPr>
          <p:cNvSpPr>
            <a:spLocks noGrp="1"/>
          </p:cNvSpPr>
          <p:nvPr>
            <p:ph type="body" sz="quarter" idx="26"/>
          </p:nvPr>
        </p:nvSpPr>
        <p:spPr>
          <a:solidFill>
            <a:srgbClr val="243A5E"/>
          </a:solidFill>
        </p:spPr>
        <p:txBody>
          <a:bodyPr/>
          <a:lstStyle/>
          <a:p>
            <a:pPr lvl="0">
              <a:spcBef>
                <a:spcPts val="0"/>
              </a:spcBef>
              <a:spcAft>
                <a:spcPts val="0"/>
              </a:spcAft>
            </a:pPr>
            <a:r>
              <a:rPr lang="en-US" sz="2400" dirty="0"/>
              <a:t>Policy settings</a:t>
            </a:r>
            <a:endParaRPr lang="en-US" sz="2400" b="0" dirty="0">
              <a:latin typeface="+mn-lt"/>
            </a:endParaRPr>
          </a:p>
        </p:txBody>
      </p:sp>
      <p:sp>
        <p:nvSpPr>
          <p:cNvPr id="23" name="Text Placeholder 22">
            <a:extLst>
              <a:ext uri="{FF2B5EF4-FFF2-40B4-BE49-F238E27FC236}">
                <a16:creationId xmlns:a16="http://schemas.microsoft.com/office/drawing/2014/main" id="{4BEA6C56-4911-4179-A092-64B0CB9C4223}"/>
              </a:ext>
            </a:extLst>
          </p:cNvPr>
          <p:cNvSpPr>
            <a:spLocks noGrp="1"/>
          </p:cNvSpPr>
          <p:nvPr>
            <p:ph type="body" sz="quarter" idx="27"/>
          </p:nvPr>
        </p:nvSpPr>
        <p:spPr/>
        <p:txBody>
          <a:bodyPr/>
          <a:lstStyle/>
          <a:p>
            <a:r>
              <a:rPr lang="en-US" sz="2000" dirty="0"/>
              <a:t>Privacy and Indicators</a:t>
            </a:r>
          </a:p>
        </p:txBody>
      </p:sp>
      <p:sp>
        <p:nvSpPr>
          <p:cNvPr id="26" name="Text Placeholder 25">
            <a:extLst>
              <a:ext uri="{FF2B5EF4-FFF2-40B4-BE49-F238E27FC236}">
                <a16:creationId xmlns:a16="http://schemas.microsoft.com/office/drawing/2014/main" id="{D918311C-8F52-4A54-945F-8BE983F8E92C}"/>
              </a:ext>
            </a:extLst>
          </p:cNvPr>
          <p:cNvSpPr>
            <a:spLocks noGrp="1"/>
          </p:cNvSpPr>
          <p:nvPr>
            <p:ph type="body" sz="quarter" idx="30"/>
          </p:nvPr>
        </p:nvSpPr>
        <p:spPr/>
        <p:txBody>
          <a:bodyPr/>
          <a:lstStyle/>
          <a:p>
            <a:r>
              <a:rPr lang="en-US" sz="2000" dirty="0"/>
              <a:t>Policy timeframes</a:t>
            </a:r>
          </a:p>
        </p:txBody>
      </p:sp>
      <p:sp>
        <p:nvSpPr>
          <p:cNvPr id="3" name="Text Placeholder 2">
            <a:extLst>
              <a:ext uri="{FF2B5EF4-FFF2-40B4-BE49-F238E27FC236}">
                <a16:creationId xmlns:a16="http://schemas.microsoft.com/office/drawing/2014/main" id="{3C8ECB7F-1CD9-4C6E-B58F-F72F91C425E4}"/>
              </a:ext>
            </a:extLst>
          </p:cNvPr>
          <p:cNvSpPr>
            <a:spLocks noGrp="1"/>
          </p:cNvSpPr>
          <p:nvPr>
            <p:ph type="body" sz="quarter" idx="33"/>
          </p:nvPr>
        </p:nvSpPr>
        <p:spPr/>
        <p:txBody>
          <a:bodyPr/>
          <a:lstStyle/>
          <a:p>
            <a:r>
              <a:rPr lang="en-US" sz="2000" dirty="0"/>
              <a:t>Intelligent detections</a:t>
            </a:r>
          </a:p>
        </p:txBody>
      </p:sp>
    </p:spTree>
    <p:extLst>
      <p:ext uri="{BB962C8B-B14F-4D97-AF65-F5344CB8AC3E}">
        <p14:creationId xmlns:p14="http://schemas.microsoft.com/office/powerpoint/2010/main" val="280041908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2F0-EDA0-4919-9A33-DA32D50B937F}"/>
              </a:ext>
            </a:extLst>
          </p:cNvPr>
          <p:cNvSpPr>
            <a:spLocks noGrp="1"/>
          </p:cNvSpPr>
          <p:nvPr>
            <p:ph type="title"/>
          </p:nvPr>
        </p:nvSpPr>
        <p:spPr>
          <a:xfrm>
            <a:off x="588263" y="497958"/>
            <a:ext cx="11018520" cy="430826"/>
          </a:xfrm>
        </p:spPr>
        <p:txBody>
          <a:bodyPr/>
          <a:lstStyle/>
          <a:p>
            <a:r>
              <a:rPr lang="en-US" dirty="0"/>
              <a:t>Guided demonstration – Insider risk management</a:t>
            </a:r>
          </a:p>
        </p:txBody>
      </p:sp>
      <p:sp>
        <p:nvSpPr>
          <p:cNvPr id="3" name="Rectangle 2">
            <a:extLst>
              <a:ext uri="{FF2B5EF4-FFF2-40B4-BE49-F238E27FC236}">
                <a16:creationId xmlns:a16="http://schemas.microsoft.com/office/drawing/2014/main" id="{7DBCEFBF-1A58-4AC5-A201-44589DD26260}"/>
              </a:ext>
              <a:ext uri="{C183D7F6-B498-43B3-948B-1728B52AA6E4}">
                <adec:decorative xmlns:adec="http://schemas.microsoft.com/office/drawing/2017/decorative" val="0"/>
              </a:ext>
            </a:extLst>
          </p:cNvPr>
          <p:cNvSpPr/>
          <p:nvPr/>
        </p:nvSpPr>
        <p:spPr bwMode="auto">
          <a:xfrm>
            <a:off x="568047" y="1720818"/>
            <a:ext cx="4229303" cy="3668068"/>
          </a:xfrm>
          <a:prstGeom prst="rect">
            <a:avLst/>
          </a:prstGeom>
          <a:solidFill>
            <a:schemeClr val="bg1">
              <a:lumMod val="95000"/>
            </a:schemeClr>
          </a:solid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79285" tIns="134464" rIns="179285" bIns="134464" numCol="1" spcCol="0" rtlCol="0" fromWordArt="0" anchor="t" anchorCtr="0" forceAA="0" compatLnSpc="1">
            <a:prstTxWarp prst="textNoShape">
              <a:avLst/>
            </a:prstTxWarp>
            <a:noAutofit/>
          </a:bodyPr>
          <a:lstStyle/>
          <a:p>
            <a:pPr lvl="0" fontAlgn="base"/>
            <a:r>
              <a:rPr lang="en-US" sz="2353" dirty="0">
                <a:latin typeface="Segoe UI Semibold"/>
              </a:rPr>
              <a:t>Scenario:</a:t>
            </a:r>
          </a:p>
          <a:p>
            <a:pPr marL="0" lvl="1" fontAlgn="base"/>
            <a:r>
              <a:rPr lang="en-US" sz="2353" dirty="0"/>
              <a:t>You are the security operations analyst and want to protect your organization from insider risks.</a:t>
            </a:r>
          </a:p>
        </p:txBody>
      </p:sp>
      <p:sp>
        <p:nvSpPr>
          <p:cNvPr id="4" name="Rectangle 3">
            <a:extLst>
              <a:ext uri="{FF2B5EF4-FFF2-40B4-BE49-F238E27FC236}">
                <a16:creationId xmlns:a16="http://schemas.microsoft.com/office/drawing/2014/main" id="{32ACE743-2610-4C45-9299-E5997950E4F7}"/>
              </a:ext>
              <a:ext uri="{C183D7F6-B498-43B3-948B-1728B52AA6E4}">
                <adec:decorative xmlns:adec="http://schemas.microsoft.com/office/drawing/2017/decorative" val="1"/>
              </a:ext>
            </a:extLst>
          </p:cNvPr>
          <p:cNvSpPr/>
          <p:nvPr/>
        </p:nvSpPr>
        <p:spPr bwMode="auto">
          <a:xfrm>
            <a:off x="4974666" y="1720818"/>
            <a:ext cx="6649288" cy="4560712"/>
          </a:xfrm>
          <a:prstGeom prst="rec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lvl="0" fontAlgn="base"/>
            <a:endParaRPr lang="en-US" sz="1961" dirty="0">
              <a:latin typeface="+mj-lt"/>
            </a:endParaRPr>
          </a:p>
        </p:txBody>
      </p:sp>
      <p:sp>
        <p:nvSpPr>
          <p:cNvPr id="5" name="Oval 4">
            <a:extLst>
              <a:ext uri="{FF2B5EF4-FFF2-40B4-BE49-F238E27FC236}">
                <a16:creationId xmlns:a16="http://schemas.microsoft.com/office/drawing/2014/main" id="{6702F31D-D439-4716-A2C7-1866D949A71E}"/>
              </a:ext>
            </a:extLst>
          </p:cNvPr>
          <p:cNvSpPr/>
          <p:nvPr/>
        </p:nvSpPr>
        <p:spPr bwMode="auto">
          <a:xfrm>
            <a:off x="5198832" y="2146442"/>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ea typeface="Segoe UI" pitchFamily="34" charset="0"/>
                <a:cs typeface="Segoe UI" pitchFamily="34" charset="0"/>
              </a:rPr>
              <a:t>Task 1</a:t>
            </a:r>
            <a:endParaRPr lang="en-IN" sz="1961" dirty="0">
              <a:solidFill>
                <a:schemeClr val="tx1"/>
              </a:solidFill>
              <a:latin typeface="+mj-lt"/>
              <a:ea typeface="Segoe UI" pitchFamily="34" charset="0"/>
              <a:cs typeface="Segoe UI" pitchFamily="34" charset="0"/>
            </a:endParaRPr>
          </a:p>
        </p:txBody>
      </p:sp>
      <p:sp>
        <p:nvSpPr>
          <p:cNvPr id="6" name="TextBox 5">
            <a:extLst>
              <a:ext uri="{FF2B5EF4-FFF2-40B4-BE49-F238E27FC236}">
                <a16:creationId xmlns:a16="http://schemas.microsoft.com/office/drawing/2014/main" id="{677F88CA-C9AC-476B-A4BB-EC8F4EC99FA3}"/>
              </a:ext>
            </a:extLst>
          </p:cNvPr>
          <p:cNvSpPr txBox="1"/>
          <p:nvPr/>
        </p:nvSpPr>
        <p:spPr>
          <a:xfrm>
            <a:off x="6407284" y="2476368"/>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Detect risky activities</a:t>
            </a:r>
            <a:endParaRPr lang="en-US" sz="2353" dirty="0"/>
          </a:p>
        </p:txBody>
      </p:sp>
      <p:sp>
        <p:nvSpPr>
          <p:cNvPr id="7" name="Oval 6">
            <a:extLst>
              <a:ext uri="{FF2B5EF4-FFF2-40B4-BE49-F238E27FC236}">
                <a16:creationId xmlns:a16="http://schemas.microsoft.com/office/drawing/2014/main" id="{ADDA7DAD-F953-4E1E-AAF0-953EDE02CECF}"/>
              </a:ext>
            </a:extLst>
          </p:cNvPr>
          <p:cNvSpPr/>
          <p:nvPr/>
        </p:nvSpPr>
        <p:spPr bwMode="auto">
          <a:xfrm>
            <a:off x="5198832" y="3484144"/>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2</a:t>
            </a:r>
            <a:endParaRPr lang="en-IN" sz="1961" dirty="0">
              <a:solidFill>
                <a:schemeClr val="tx1"/>
              </a:solidFill>
              <a:latin typeface="+mj-lt"/>
              <a:cs typeface="Segoe UI" pitchFamily="34" charset="0"/>
            </a:endParaRPr>
          </a:p>
        </p:txBody>
      </p:sp>
      <p:sp>
        <p:nvSpPr>
          <p:cNvPr id="8" name="TextBox 7">
            <a:extLst>
              <a:ext uri="{FF2B5EF4-FFF2-40B4-BE49-F238E27FC236}">
                <a16:creationId xmlns:a16="http://schemas.microsoft.com/office/drawing/2014/main" id="{16D498BC-420F-4937-885C-FC47606896C8}"/>
              </a:ext>
            </a:extLst>
          </p:cNvPr>
          <p:cNvSpPr txBox="1"/>
          <p:nvPr/>
        </p:nvSpPr>
        <p:spPr>
          <a:xfrm>
            <a:off x="6426102" y="3779828"/>
            <a:ext cx="4992505" cy="362087"/>
          </a:xfrm>
          <a:prstGeom prst="rect">
            <a:avLst/>
          </a:prstGeom>
          <a:noFill/>
        </p:spPr>
        <p:txBody>
          <a:bodyPr wrap="square" lIns="0" tIns="0" rIns="0" bIns="0" rtlCol="0">
            <a:spAutoFit/>
          </a:bodyPr>
          <a:lstStyle/>
          <a:p>
            <a:r>
              <a:rPr lang="en-US" sz="2353" dirty="0"/>
              <a:t>Investigate alerts</a:t>
            </a:r>
            <a:endParaRPr lang="en-IN" sz="2353" dirty="0"/>
          </a:p>
        </p:txBody>
      </p:sp>
      <p:sp>
        <p:nvSpPr>
          <p:cNvPr id="10" name="Oval 9">
            <a:extLst>
              <a:ext uri="{FF2B5EF4-FFF2-40B4-BE49-F238E27FC236}">
                <a16:creationId xmlns:a16="http://schemas.microsoft.com/office/drawing/2014/main" id="{9B4BC4CE-43A9-4E1E-9080-BEE702CDD08C}"/>
              </a:ext>
            </a:extLst>
          </p:cNvPr>
          <p:cNvSpPr/>
          <p:nvPr/>
        </p:nvSpPr>
        <p:spPr bwMode="auto">
          <a:xfrm>
            <a:off x="5202147" y="4749727"/>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3</a:t>
            </a:r>
            <a:endParaRPr lang="en-IN" sz="1961" dirty="0">
              <a:solidFill>
                <a:schemeClr val="tx1"/>
              </a:solidFill>
              <a:latin typeface="+mj-lt"/>
              <a:cs typeface="Segoe UI" pitchFamily="34" charset="0"/>
            </a:endParaRPr>
          </a:p>
        </p:txBody>
      </p:sp>
      <p:sp>
        <p:nvSpPr>
          <p:cNvPr id="12" name="TextBox 11">
            <a:extLst>
              <a:ext uri="{FF2B5EF4-FFF2-40B4-BE49-F238E27FC236}">
                <a16:creationId xmlns:a16="http://schemas.microsoft.com/office/drawing/2014/main" id="{D883CDBA-A708-481B-A1F2-FC9FDCDB6415}"/>
              </a:ext>
            </a:extLst>
          </p:cNvPr>
          <p:cNvSpPr txBox="1"/>
          <p:nvPr/>
        </p:nvSpPr>
        <p:spPr>
          <a:xfrm>
            <a:off x="6401387" y="5076023"/>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Address potential threats</a:t>
            </a:r>
            <a:endParaRPr lang="en-US" sz="2353" dirty="0"/>
          </a:p>
        </p:txBody>
      </p:sp>
    </p:spTree>
    <p:extLst>
      <p:ext uri="{BB962C8B-B14F-4D97-AF65-F5344CB8AC3E}">
        <p14:creationId xmlns:p14="http://schemas.microsoft.com/office/powerpoint/2010/main" val="31832671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1521801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18E1-ECCA-455A-969D-D83EAAA9C932}"/>
              </a:ext>
            </a:extLst>
          </p:cNvPr>
          <p:cNvSpPr>
            <a:spLocks noGrp="1"/>
          </p:cNvSpPr>
          <p:nvPr>
            <p:ph type="title"/>
          </p:nvPr>
        </p:nvSpPr>
        <p:spPr>
          <a:xfrm>
            <a:off x="5833876" y="497958"/>
            <a:ext cx="5772906" cy="430826"/>
          </a:xfrm>
        </p:spPr>
        <p:txBody>
          <a:bodyPr/>
          <a:lstStyle/>
          <a:p>
            <a:r>
              <a:rPr lang="en-US" dirty="0"/>
              <a:t>Knowledge check</a:t>
            </a:r>
          </a:p>
        </p:txBody>
      </p:sp>
      <p:pic>
        <p:nvPicPr>
          <p:cNvPr id="12" name="Picture 11" descr="Icon of two rectangles with magnifying glass ">
            <a:extLst>
              <a:ext uri="{FF2B5EF4-FFF2-40B4-BE49-F238E27FC236}">
                <a16:creationId xmlns:a16="http://schemas.microsoft.com/office/drawing/2014/main" id="{99DF4995-B1A7-4ADB-A032-450AAD262890}"/>
              </a:ext>
            </a:extLst>
          </p:cNvPr>
          <p:cNvPicPr>
            <a:picLocks noChangeAspect="1"/>
          </p:cNvPicPr>
          <p:nvPr/>
        </p:nvPicPr>
        <p:blipFill>
          <a:blip r:embed="rId2"/>
          <a:stretch>
            <a:fillRect/>
          </a:stretch>
        </p:blipFill>
        <p:spPr>
          <a:xfrm>
            <a:off x="5832381" y="1827165"/>
            <a:ext cx="933776" cy="933776"/>
          </a:xfrm>
          <a:prstGeom prst="rect">
            <a:avLst/>
          </a:prstGeom>
        </p:spPr>
      </p:pic>
      <p:sp>
        <p:nvSpPr>
          <p:cNvPr id="7" name="Rectangle 6">
            <a:extLst>
              <a:ext uri="{FF2B5EF4-FFF2-40B4-BE49-F238E27FC236}">
                <a16:creationId xmlns:a16="http://schemas.microsoft.com/office/drawing/2014/main" id="{5DA4E4D7-5AC6-4B62-B71D-69BBC627BFE5}"/>
              </a:ext>
              <a:ext uri="{C183D7F6-B498-43B3-948B-1728B52AA6E4}">
                <adec:decorative xmlns:adec="http://schemas.microsoft.com/office/drawing/2017/decorative" val="0"/>
              </a:ext>
            </a:extLst>
          </p:cNvPr>
          <p:cNvSpPr/>
          <p:nvPr/>
        </p:nvSpPr>
        <p:spPr bwMode="auto">
          <a:xfrm>
            <a:off x="5833875" y="2993927"/>
            <a:ext cx="3044999" cy="1086215"/>
          </a:xfrm>
          <a:prstGeom prst="rect">
            <a:avLst/>
          </a:prstGeom>
          <a:no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t" anchorCtr="0" forceAA="0" compatLnSpc="1">
            <a:prstTxWarp prst="textNoShape">
              <a:avLst/>
            </a:prstTxWarp>
            <a:noAutofit/>
          </a:bodyPr>
          <a:lstStyle/>
          <a:p>
            <a:pPr lvl="0" fontAlgn="base"/>
            <a:r>
              <a:rPr lang="en-US" sz="2353" dirty="0"/>
              <a:t>Check your knowledge with the module quiz in your course viewer</a:t>
            </a:r>
          </a:p>
        </p:txBody>
      </p:sp>
    </p:spTree>
    <p:extLst>
      <p:ext uri="{BB962C8B-B14F-4D97-AF65-F5344CB8AC3E}">
        <p14:creationId xmlns:p14="http://schemas.microsoft.com/office/powerpoint/2010/main" val="133815157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E3702-4A5F-4319-894F-17E19C905BA6}"/>
              </a:ext>
            </a:extLst>
          </p:cNvPr>
          <p:cNvSpPr>
            <a:spLocks noGrp="1"/>
          </p:cNvSpPr>
          <p:nvPr>
            <p:ph type="title"/>
          </p:nvPr>
        </p:nvSpPr>
        <p:spPr>
          <a:xfrm>
            <a:off x="613498" y="3238885"/>
            <a:ext cx="8852145" cy="380229"/>
          </a:xfrm>
        </p:spPr>
        <p:txBody>
          <a:bodyPr/>
          <a:lstStyle/>
          <a:p>
            <a:r>
              <a:rPr lang="en-US" dirty="0"/>
              <a:t>Lab 01 – Mitigate threats using Microsoft 365 Defender</a:t>
            </a:r>
          </a:p>
        </p:txBody>
      </p:sp>
      <p:pic>
        <p:nvPicPr>
          <p:cNvPr id="6" name="Picture 5" descr="Icon of gear">
            <a:extLst>
              <a:ext uri="{FF2B5EF4-FFF2-40B4-BE49-F238E27FC236}">
                <a16:creationId xmlns:a16="http://schemas.microsoft.com/office/drawing/2014/main" id="{8A0E8F28-2D8C-4B4C-AE58-C4511C618216}"/>
              </a:ext>
            </a:extLst>
          </p:cNvPr>
          <p:cNvPicPr>
            <a:picLocks noChangeAspect="1"/>
          </p:cNvPicPr>
          <p:nvPr/>
        </p:nvPicPr>
        <p:blipFill>
          <a:blip r:embed="rId2"/>
          <a:stretch>
            <a:fillRect/>
          </a:stretch>
        </p:blipFill>
        <p:spPr>
          <a:xfrm>
            <a:off x="10230634" y="2938768"/>
            <a:ext cx="965341" cy="965341"/>
          </a:xfrm>
          <a:prstGeom prst="rect">
            <a:avLst/>
          </a:prstGeom>
        </p:spPr>
      </p:pic>
    </p:spTree>
    <p:extLst>
      <p:ext uri="{BB962C8B-B14F-4D97-AF65-F5344CB8AC3E}">
        <p14:creationId xmlns:p14="http://schemas.microsoft.com/office/powerpoint/2010/main" val="309742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a:t>
            </a:r>
          </a:p>
        </p:txBody>
      </p:sp>
      <p:sp>
        <p:nvSpPr>
          <p:cNvPr id="6" name="Text Placeholder 5"/>
          <p:cNvSpPr>
            <a:spLocks noGrp="1"/>
          </p:cNvSpPr>
          <p:nvPr>
            <p:ph type="body" sz="quarter" idx="11"/>
          </p:nvPr>
        </p:nvSpPr>
        <p:spPr/>
        <p:txBody>
          <a:bodyPr/>
          <a:lstStyle/>
          <a:p>
            <a:pPr lvl="1"/>
            <a:r>
              <a:rPr lang="en-US" dirty="0"/>
              <a:t>Explore Microsoft 365 Defender</a:t>
            </a:r>
          </a:p>
        </p:txBody>
      </p:sp>
      <p:grpSp>
        <p:nvGrpSpPr>
          <p:cNvPr id="16" name="Group 15">
            <a:extLst>
              <a:ext uri="{FF2B5EF4-FFF2-40B4-BE49-F238E27FC236}">
                <a16:creationId xmlns:a16="http://schemas.microsoft.com/office/drawing/2014/main" id="{F9AC1F2C-8F48-401D-ACB4-3FD8EEADE9D3}"/>
              </a:ext>
            </a:extLst>
          </p:cNvPr>
          <p:cNvGrpSpPr/>
          <p:nvPr/>
        </p:nvGrpSpPr>
        <p:grpSpPr>
          <a:xfrm>
            <a:off x="418643" y="1979685"/>
            <a:ext cx="713232" cy="713232"/>
            <a:chOff x="418643" y="1423092"/>
            <a:chExt cx="713232" cy="713232"/>
          </a:xfrm>
        </p:grpSpPr>
        <p:sp>
          <p:nvSpPr>
            <p:cNvPr id="18" name="Freeform 5">
              <a:extLst>
                <a:ext uri="{FF2B5EF4-FFF2-40B4-BE49-F238E27FC236}">
                  <a16:creationId xmlns:a16="http://schemas.microsoft.com/office/drawing/2014/main" id="{9AD315C6-A412-4F4A-B464-06D4124C79B5}"/>
                </a:ext>
              </a:extLst>
            </p:cNvPr>
            <p:cNvSpPr>
              <a:spLocks/>
            </p:cNvSpPr>
            <p:nvPr/>
          </p:nvSpPr>
          <p:spPr bwMode="auto">
            <a:xfrm>
              <a:off x="418643" y="14230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19" name="Freeform 6">
              <a:extLst>
                <a:ext uri="{FF2B5EF4-FFF2-40B4-BE49-F238E27FC236}">
                  <a16:creationId xmlns:a16="http://schemas.microsoft.com/office/drawing/2014/main" id="{A1BE8124-3E48-45BD-86FB-06736EF40289}"/>
                </a:ext>
              </a:extLst>
            </p:cNvPr>
            <p:cNvSpPr>
              <a:spLocks noEditPoints="1"/>
            </p:cNvSpPr>
            <p:nvPr/>
          </p:nvSpPr>
          <p:spPr bwMode="auto">
            <a:xfrm>
              <a:off x="468269" y="14738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41444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err="1">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5923217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Introduction to threat protection</a:t>
            </a:r>
          </a:p>
        </p:txBody>
      </p:sp>
      <p:sp>
        <p:nvSpPr>
          <p:cNvPr id="2" name="Text Placeholder 1">
            <a:extLst>
              <a:ext uri="{FF2B5EF4-FFF2-40B4-BE49-F238E27FC236}">
                <a16:creationId xmlns:a16="http://schemas.microsoft.com/office/drawing/2014/main" id="{B6B6B67B-5758-4C39-8DC7-3B780C245984}"/>
              </a:ext>
            </a:extLst>
          </p:cNvPr>
          <p:cNvSpPr>
            <a:spLocks noGrp="1"/>
          </p:cNvSpPr>
          <p:nvPr>
            <p:ph type="body" sz="quarter" idx="10"/>
          </p:nvPr>
        </p:nvSpPr>
        <p:spPr>
          <a:solidFill>
            <a:srgbClr val="243A5E"/>
          </a:solidFill>
        </p:spPr>
        <p:txBody>
          <a:bodyPr/>
          <a:lstStyle/>
          <a:p>
            <a:r>
              <a:rPr lang="en-US" dirty="0"/>
              <a:t>Endpoint</a:t>
            </a:r>
          </a:p>
        </p:txBody>
      </p:sp>
      <p:sp>
        <p:nvSpPr>
          <p:cNvPr id="3" name="Text Placeholder 2">
            <a:extLst>
              <a:ext uri="{FF2B5EF4-FFF2-40B4-BE49-F238E27FC236}">
                <a16:creationId xmlns:a16="http://schemas.microsoft.com/office/drawing/2014/main" id="{F6F0B6C6-8460-4789-9377-A451F0E35CA9}"/>
              </a:ext>
            </a:extLst>
          </p:cNvPr>
          <p:cNvSpPr>
            <a:spLocks noGrp="1"/>
          </p:cNvSpPr>
          <p:nvPr>
            <p:ph type="body" sz="quarter" idx="11"/>
          </p:nvPr>
        </p:nvSpPr>
        <p:spPr>
          <a:solidFill>
            <a:srgbClr val="243A5E"/>
          </a:solidFill>
        </p:spPr>
        <p:txBody>
          <a:bodyPr/>
          <a:lstStyle/>
          <a:p>
            <a:r>
              <a:rPr lang="en-US" dirty="0"/>
              <a:t>Email</a:t>
            </a:r>
          </a:p>
        </p:txBody>
      </p:sp>
      <p:sp>
        <p:nvSpPr>
          <p:cNvPr id="4" name="Text Placeholder 3">
            <a:extLst>
              <a:ext uri="{FF2B5EF4-FFF2-40B4-BE49-F238E27FC236}">
                <a16:creationId xmlns:a16="http://schemas.microsoft.com/office/drawing/2014/main" id="{F6E4A67B-6A13-40CE-A448-C134FE307E1B}"/>
              </a:ext>
            </a:extLst>
          </p:cNvPr>
          <p:cNvSpPr>
            <a:spLocks noGrp="1"/>
          </p:cNvSpPr>
          <p:nvPr>
            <p:ph type="body" sz="quarter" idx="12"/>
          </p:nvPr>
        </p:nvSpPr>
        <p:spPr>
          <a:solidFill>
            <a:srgbClr val="243A5E"/>
          </a:solidFill>
        </p:spPr>
        <p:txBody>
          <a:bodyPr/>
          <a:lstStyle/>
          <a:p>
            <a:r>
              <a:rPr lang="en-US" dirty="0"/>
              <a:t>Apps</a:t>
            </a:r>
          </a:p>
        </p:txBody>
      </p:sp>
      <p:sp>
        <p:nvSpPr>
          <p:cNvPr id="5" name="Text Placeholder 4">
            <a:extLst>
              <a:ext uri="{FF2B5EF4-FFF2-40B4-BE49-F238E27FC236}">
                <a16:creationId xmlns:a16="http://schemas.microsoft.com/office/drawing/2014/main" id="{48C15E4A-89C2-44F4-983D-CCF3CB881D32}"/>
              </a:ext>
            </a:extLst>
          </p:cNvPr>
          <p:cNvSpPr>
            <a:spLocks noGrp="1"/>
          </p:cNvSpPr>
          <p:nvPr>
            <p:ph type="body" sz="quarter" idx="13"/>
          </p:nvPr>
        </p:nvSpPr>
        <p:spPr>
          <a:solidFill>
            <a:srgbClr val="243A5E"/>
          </a:solidFill>
        </p:spPr>
        <p:txBody>
          <a:bodyPr/>
          <a:lstStyle/>
          <a:p>
            <a:r>
              <a:rPr lang="en-US" dirty="0"/>
              <a:t>Identity</a:t>
            </a:r>
          </a:p>
        </p:txBody>
      </p:sp>
      <p:sp>
        <p:nvSpPr>
          <p:cNvPr id="6" name="Text Placeholder 5">
            <a:extLst>
              <a:ext uri="{FF2B5EF4-FFF2-40B4-BE49-F238E27FC236}">
                <a16:creationId xmlns:a16="http://schemas.microsoft.com/office/drawing/2014/main" id="{092686D1-1444-4F0B-A123-2412CA0579AD}"/>
              </a:ext>
            </a:extLst>
          </p:cNvPr>
          <p:cNvSpPr>
            <a:spLocks noGrp="1"/>
          </p:cNvSpPr>
          <p:nvPr>
            <p:ph type="body" sz="quarter" idx="14"/>
          </p:nvPr>
        </p:nvSpPr>
        <p:spPr>
          <a:solidFill>
            <a:srgbClr val="243A5E"/>
          </a:solidFill>
        </p:spPr>
        <p:txBody>
          <a:bodyPr/>
          <a:lstStyle/>
          <a:p>
            <a:r>
              <a:rPr lang="en-US" dirty="0"/>
              <a:t>Secrets</a:t>
            </a:r>
          </a:p>
        </p:txBody>
      </p:sp>
      <p:grpSp>
        <p:nvGrpSpPr>
          <p:cNvPr id="42" name="Group 41">
            <a:extLst>
              <a:ext uri="{FF2B5EF4-FFF2-40B4-BE49-F238E27FC236}">
                <a16:creationId xmlns:a16="http://schemas.microsoft.com/office/drawing/2014/main" id="{C5A8652E-4312-40B3-B0C5-4A458ADACF39}"/>
              </a:ext>
            </a:extLst>
          </p:cNvPr>
          <p:cNvGrpSpPr/>
          <p:nvPr/>
        </p:nvGrpSpPr>
        <p:grpSpPr>
          <a:xfrm>
            <a:off x="10293056" y="1999707"/>
            <a:ext cx="821786" cy="821902"/>
            <a:chOff x="10293056" y="1999707"/>
            <a:chExt cx="821786" cy="821902"/>
          </a:xfrm>
        </p:grpSpPr>
        <p:grpSp>
          <p:nvGrpSpPr>
            <p:cNvPr id="41" name="Group 40">
              <a:extLst>
                <a:ext uri="{FF2B5EF4-FFF2-40B4-BE49-F238E27FC236}">
                  <a16:creationId xmlns:a16="http://schemas.microsoft.com/office/drawing/2014/main" id="{ADBA9598-2017-43F5-8F3E-3EE1F426DE49}"/>
                </a:ext>
              </a:extLst>
            </p:cNvPr>
            <p:cNvGrpSpPr/>
            <p:nvPr/>
          </p:nvGrpSpPr>
          <p:grpSpPr>
            <a:xfrm>
              <a:off x="10293056" y="1999707"/>
              <a:ext cx="821786" cy="821902"/>
              <a:chOff x="10293056" y="1999707"/>
              <a:chExt cx="821786" cy="821902"/>
            </a:xfrm>
          </p:grpSpPr>
          <p:sp>
            <p:nvSpPr>
              <p:cNvPr id="32" name="Freeform 5">
                <a:extLst>
                  <a:ext uri="{FF2B5EF4-FFF2-40B4-BE49-F238E27FC236}">
                    <a16:creationId xmlns:a16="http://schemas.microsoft.com/office/drawing/2014/main" id="{6BFC86BD-79B8-41B3-984C-CDE9D7BAF1D2}"/>
                  </a:ext>
                </a:extLst>
              </p:cNvPr>
              <p:cNvSpPr>
                <a:spLocks/>
              </p:cNvSpPr>
              <p:nvPr/>
            </p:nvSpPr>
            <p:spPr bwMode="auto">
              <a:xfrm>
                <a:off x="10293056"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7AE8CD50-A6E6-437A-8650-ECF6ACF72383}"/>
                  </a:ext>
                </a:extLst>
              </p:cNvPr>
              <p:cNvSpPr>
                <a:spLocks noEditPoints="1"/>
              </p:cNvSpPr>
              <p:nvPr/>
            </p:nvSpPr>
            <p:spPr bwMode="auto">
              <a:xfrm>
                <a:off x="10349571" y="205689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key" title="Icon of a key">
              <a:extLst>
                <a:ext uri="{FF2B5EF4-FFF2-40B4-BE49-F238E27FC236}">
                  <a16:creationId xmlns:a16="http://schemas.microsoft.com/office/drawing/2014/main" id="{0C158CD0-51CE-489E-BB03-5745F777373D}"/>
                </a:ext>
              </a:extLst>
            </p:cNvPr>
            <p:cNvSpPr>
              <a:spLocks noChangeAspect="1" noEditPoints="1"/>
            </p:cNvSpPr>
            <p:nvPr/>
          </p:nvSpPr>
          <p:spPr bwMode="auto">
            <a:xfrm>
              <a:off x="10514792" y="2222471"/>
              <a:ext cx="378315" cy="37637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23A029B5-F69A-4B2A-A5DF-15ED8F643B85}"/>
              </a:ext>
            </a:extLst>
          </p:cNvPr>
          <p:cNvGrpSpPr/>
          <p:nvPr/>
        </p:nvGrpSpPr>
        <p:grpSpPr>
          <a:xfrm>
            <a:off x="1077158" y="1999707"/>
            <a:ext cx="821786" cy="821902"/>
            <a:chOff x="1077158" y="1999707"/>
            <a:chExt cx="821786" cy="821902"/>
          </a:xfrm>
        </p:grpSpPr>
        <p:grpSp>
          <p:nvGrpSpPr>
            <p:cNvPr id="21" name="Group 20">
              <a:extLst>
                <a:ext uri="{FF2B5EF4-FFF2-40B4-BE49-F238E27FC236}">
                  <a16:creationId xmlns:a16="http://schemas.microsoft.com/office/drawing/2014/main" id="{71E0F504-5177-4F8E-A66A-E1462A15A827}"/>
                </a:ext>
              </a:extLst>
            </p:cNvPr>
            <p:cNvGrpSpPr/>
            <p:nvPr/>
          </p:nvGrpSpPr>
          <p:grpSpPr>
            <a:xfrm>
              <a:off x="1077158" y="1999707"/>
              <a:ext cx="821786" cy="821902"/>
              <a:chOff x="1077158" y="1999707"/>
              <a:chExt cx="821786" cy="821902"/>
            </a:xfrm>
          </p:grpSpPr>
          <p:sp>
            <p:nvSpPr>
              <p:cNvPr id="12" name="Freeform 5">
                <a:extLst>
                  <a:ext uri="{FF2B5EF4-FFF2-40B4-BE49-F238E27FC236}">
                    <a16:creationId xmlns:a16="http://schemas.microsoft.com/office/drawing/2014/main" id="{F2140E9C-2B0B-4F35-9D67-08C5C4D8B479}"/>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 name="Freeform 6">
                <a:extLst>
                  <a:ext uri="{FF2B5EF4-FFF2-40B4-BE49-F238E27FC236}">
                    <a16:creationId xmlns:a16="http://schemas.microsoft.com/office/drawing/2014/main" id="{46D32007-AAE1-4F7A-9645-7C1206F39391}"/>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 name="Fingerprint_E928" title="Icon of a fingerprint">
              <a:extLst>
                <a:ext uri="{FF2B5EF4-FFF2-40B4-BE49-F238E27FC236}">
                  <a16:creationId xmlns:a16="http://schemas.microsoft.com/office/drawing/2014/main" id="{021BE6EE-A420-42B6-87DE-1BFCDC92E804}"/>
                </a:ext>
              </a:extLst>
            </p:cNvPr>
            <p:cNvSpPr>
              <a:spLocks noChangeAspect="1" noEditPoints="1"/>
            </p:cNvSpPr>
            <p:nvPr/>
          </p:nvSpPr>
          <p:spPr bwMode="auto">
            <a:xfrm>
              <a:off x="1355281" y="2240197"/>
              <a:ext cx="265542" cy="35710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4DD33BBD-A0B8-4954-9849-3A1A55F7584E}"/>
              </a:ext>
            </a:extLst>
          </p:cNvPr>
          <p:cNvGrpSpPr/>
          <p:nvPr/>
        </p:nvGrpSpPr>
        <p:grpSpPr>
          <a:xfrm>
            <a:off x="3389113" y="1999707"/>
            <a:ext cx="821786" cy="821902"/>
            <a:chOff x="3389113" y="1999707"/>
            <a:chExt cx="821786" cy="821902"/>
          </a:xfrm>
        </p:grpSpPr>
        <p:grpSp>
          <p:nvGrpSpPr>
            <p:cNvPr id="26" name="Group 25">
              <a:extLst>
                <a:ext uri="{FF2B5EF4-FFF2-40B4-BE49-F238E27FC236}">
                  <a16:creationId xmlns:a16="http://schemas.microsoft.com/office/drawing/2014/main" id="{FF44A5F3-B81B-47C2-8ADF-47EDF0C9202D}"/>
                </a:ext>
              </a:extLst>
            </p:cNvPr>
            <p:cNvGrpSpPr/>
            <p:nvPr/>
          </p:nvGrpSpPr>
          <p:grpSpPr>
            <a:xfrm>
              <a:off x="3389113" y="1999707"/>
              <a:ext cx="821786" cy="821902"/>
              <a:chOff x="3389113" y="1999707"/>
              <a:chExt cx="821786" cy="821902"/>
            </a:xfrm>
          </p:grpSpPr>
          <p:sp>
            <p:nvSpPr>
              <p:cNvPr id="17" name="Freeform 5">
                <a:extLst>
                  <a:ext uri="{FF2B5EF4-FFF2-40B4-BE49-F238E27FC236}">
                    <a16:creationId xmlns:a16="http://schemas.microsoft.com/office/drawing/2014/main" id="{29EE585E-1127-45B6-B5BA-21DEC402E93A}"/>
                  </a:ext>
                </a:extLst>
              </p:cNvPr>
              <p:cNvSpPr>
                <a:spLocks/>
              </p:cNvSpPr>
              <p:nvPr/>
            </p:nvSpPr>
            <p:spPr bwMode="auto">
              <a:xfrm>
                <a:off x="3389113"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 name="Freeform 6">
                <a:extLst>
                  <a:ext uri="{FF2B5EF4-FFF2-40B4-BE49-F238E27FC236}">
                    <a16:creationId xmlns:a16="http://schemas.microsoft.com/office/drawing/2014/main" id="{EC6F4172-8E42-4562-B221-BC14A39CA780}"/>
                  </a:ext>
                </a:extLst>
              </p:cNvPr>
              <p:cNvSpPr>
                <a:spLocks noEditPoints="1"/>
              </p:cNvSpPr>
              <p:nvPr/>
            </p:nvSpPr>
            <p:spPr bwMode="auto">
              <a:xfrm>
                <a:off x="3446292"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 name="shield_3" title="Icon of a shield with an exclamation point inside">
              <a:extLst>
                <a:ext uri="{FF2B5EF4-FFF2-40B4-BE49-F238E27FC236}">
                  <a16:creationId xmlns:a16="http://schemas.microsoft.com/office/drawing/2014/main" id="{3DAF82E3-21D9-44DD-B063-B636E27D8D8A}"/>
                </a:ext>
              </a:extLst>
            </p:cNvPr>
            <p:cNvSpPr>
              <a:spLocks noChangeAspect="1" noEditPoints="1"/>
            </p:cNvSpPr>
            <p:nvPr/>
          </p:nvSpPr>
          <p:spPr bwMode="auto">
            <a:xfrm>
              <a:off x="3617104" y="2241464"/>
              <a:ext cx="349844" cy="354571"/>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EB49F1D3-D976-4B07-8C9A-EA467D8A4BD5}"/>
              </a:ext>
            </a:extLst>
          </p:cNvPr>
          <p:cNvGrpSpPr/>
          <p:nvPr/>
        </p:nvGrpSpPr>
        <p:grpSpPr>
          <a:xfrm>
            <a:off x="5699664" y="1999707"/>
            <a:ext cx="821786" cy="821902"/>
            <a:chOff x="5699664" y="1999707"/>
            <a:chExt cx="821786" cy="821902"/>
          </a:xfrm>
        </p:grpSpPr>
        <p:grpSp>
          <p:nvGrpSpPr>
            <p:cNvPr id="31" name="Group 30">
              <a:extLst>
                <a:ext uri="{FF2B5EF4-FFF2-40B4-BE49-F238E27FC236}">
                  <a16:creationId xmlns:a16="http://schemas.microsoft.com/office/drawing/2014/main" id="{BA0EF37C-EF66-40DF-88E0-DE8C39563AFF}"/>
                </a:ext>
              </a:extLst>
            </p:cNvPr>
            <p:cNvGrpSpPr/>
            <p:nvPr/>
          </p:nvGrpSpPr>
          <p:grpSpPr>
            <a:xfrm>
              <a:off x="5699664" y="1999707"/>
              <a:ext cx="821786" cy="821902"/>
              <a:chOff x="5699664" y="1999707"/>
              <a:chExt cx="821786" cy="821902"/>
            </a:xfrm>
          </p:grpSpPr>
          <p:sp>
            <p:nvSpPr>
              <p:cNvPr id="22" name="Freeform 5">
                <a:extLst>
                  <a:ext uri="{FF2B5EF4-FFF2-40B4-BE49-F238E27FC236}">
                    <a16:creationId xmlns:a16="http://schemas.microsoft.com/office/drawing/2014/main" id="{7E46EFAB-DAC8-48A5-B9B1-9C76BB75BA8B}"/>
                  </a:ext>
                </a:extLst>
              </p:cNvPr>
              <p:cNvSpPr>
                <a:spLocks/>
              </p:cNvSpPr>
              <p:nvPr/>
            </p:nvSpPr>
            <p:spPr bwMode="auto">
              <a:xfrm>
                <a:off x="5699664"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FBD3840B-7512-4C7A-BF88-D34CA55A56EC}"/>
                  </a:ext>
                </a:extLst>
              </p:cNvPr>
              <p:cNvSpPr>
                <a:spLocks noEditPoints="1"/>
              </p:cNvSpPr>
              <p:nvPr/>
            </p:nvSpPr>
            <p:spPr bwMode="auto">
              <a:xfrm>
                <a:off x="5756179" y="205689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6" name="Lock" title="Icon of a padlock">
              <a:extLst>
                <a:ext uri="{FF2B5EF4-FFF2-40B4-BE49-F238E27FC236}">
                  <a16:creationId xmlns:a16="http://schemas.microsoft.com/office/drawing/2014/main" id="{D5080168-5376-44B6-AB9C-3A97B91D240B}"/>
                </a:ext>
              </a:extLst>
            </p:cNvPr>
            <p:cNvSpPr>
              <a:spLocks noChangeAspect="1" noEditPoints="1"/>
            </p:cNvSpPr>
            <p:nvPr/>
          </p:nvSpPr>
          <p:spPr bwMode="auto">
            <a:xfrm>
              <a:off x="5950867" y="2187468"/>
              <a:ext cx="319380" cy="4463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A81A1BAF-EBE0-4822-A8C2-CF6E04CA575E}"/>
              </a:ext>
            </a:extLst>
          </p:cNvPr>
          <p:cNvGrpSpPr/>
          <p:nvPr/>
        </p:nvGrpSpPr>
        <p:grpSpPr>
          <a:xfrm>
            <a:off x="8031899" y="1999707"/>
            <a:ext cx="821786" cy="821902"/>
            <a:chOff x="8031899" y="1999707"/>
            <a:chExt cx="821786" cy="821902"/>
          </a:xfrm>
        </p:grpSpPr>
        <p:grpSp>
          <p:nvGrpSpPr>
            <p:cNvPr id="35" name="Group 34">
              <a:extLst>
                <a:ext uri="{FF2B5EF4-FFF2-40B4-BE49-F238E27FC236}">
                  <a16:creationId xmlns:a16="http://schemas.microsoft.com/office/drawing/2014/main" id="{5ED88133-27B6-4E2A-A4B9-5FB5F22799F3}"/>
                </a:ext>
              </a:extLst>
            </p:cNvPr>
            <p:cNvGrpSpPr/>
            <p:nvPr/>
          </p:nvGrpSpPr>
          <p:grpSpPr>
            <a:xfrm>
              <a:off x="8031899" y="1999707"/>
              <a:ext cx="821786" cy="821902"/>
              <a:chOff x="8031899" y="1999707"/>
              <a:chExt cx="821786" cy="821902"/>
            </a:xfrm>
          </p:grpSpPr>
          <p:sp>
            <p:nvSpPr>
              <p:cNvPr id="27" name="Freeform 5">
                <a:extLst>
                  <a:ext uri="{FF2B5EF4-FFF2-40B4-BE49-F238E27FC236}">
                    <a16:creationId xmlns:a16="http://schemas.microsoft.com/office/drawing/2014/main" id="{8A035887-A243-4F55-93B0-C223F6ADD956}"/>
                  </a:ext>
                </a:extLst>
              </p:cNvPr>
              <p:cNvSpPr>
                <a:spLocks/>
              </p:cNvSpPr>
              <p:nvPr/>
            </p:nvSpPr>
            <p:spPr bwMode="auto">
              <a:xfrm>
                <a:off x="8031899" y="1999707"/>
                <a:ext cx="821786" cy="82190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 name="Freeform 6">
                <a:extLst>
                  <a:ext uri="{FF2B5EF4-FFF2-40B4-BE49-F238E27FC236}">
                    <a16:creationId xmlns:a16="http://schemas.microsoft.com/office/drawing/2014/main" id="{9E1D4EB8-9644-4E88-A62F-6F7F881333AD}"/>
                  </a:ext>
                </a:extLst>
              </p:cNvPr>
              <p:cNvSpPr>
                <a:spLocks noEditPoints="1"/>
              </p:cNvSpPr>
              <p:nvPr/>
            </p:nvSpPr>
            <p:spPr bwMode="auto">
              <a:xfrm>
                <a:off x="8088414" y="205689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 name="safe" title="Icon of a locked safe">
              <a:extLst>
                <a:ext uri="{FF2B5EF4-FFF2-40B4-BE49-F238E27FC236}">
                  <a16:creationId xmlns:a16="http://schemas.microsoft.com/office/drawing/2014/main" id="{A40B2476-25D6-4B8D-9FAB-743EEF29F86B}"/>
                </a:ext>
              </a:extLst>
            </p:cNvPr>
            <p:cNvSpPr>
              <a:spLocks noChangeAspect="1" noEditPoints="1"/>
            </p:cNvSpPr>
            <p:nvPr/>
          </p:nvSpPr>
          <p:spPr bwMode="auto">
            <a:xfrm>
              <a:off x="8274329" y="2232106"/>
              <a:ext cx="336926" cy="35710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54050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Common threats</a:t>
            </a:r>
          </a:p>
        </p:txBody>
      </p:sp>
      <p:pic>
        <p:nvPicPr>
          <p:cNvPr id="6" name="Picture 5" descr="A picture containing icon&#10;&#10;Description automatically generated">
            <a:extLst>
              <a:ext uri="{FF2B5EF4-FFF2-40B4-BE49-F238E27FC236}">
                <a16:creationId xmlns:a16="http://schemas.microsoft.com/office/drawing/2014/main" id="{238F45B8-5CB1-4596-9524-C19E78D8EB66}"/>
              </a:ext>
            </a:extLst>
          </p:cNvPr>
          <p:cNvPicPr>
            <a:picLocks noChangeAspect="1"/>
          </p:cNvPicPr>
          <p:nvPr/>
        </p:nvPicPr>
        <p:blipFill>
          <a:blip r:embed="rId3"/>
          <a:stretch>
            <a:fillRect/>
          </a:stretch>
        </p:blipFill>
        <p:spPr>
          <a:xfrm>
            <a:off x="322699" y="1120690"/>
            <a:ext cx="6805027" cy="335577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BD922E5D-477D-4079-826B-4D093C2735B8}"/>
              </a:ext>
            </a:extLst>
          </p:cNvPr>
          <p:cNvPicPr>
            <a:picLocks noChangeAspect="1"/>
          </p:cNvPicPr>
          <p:nvPr/>
        </p:nvPicPr>
        <p:blipFill>
          <a:blip r:embed="rId4"/>
          <a:stretch>
            <a:fillRect/>
          </a:stretch>
        </p:blipFill>
        <p:spPr>
          <a:xfrm>
            <a:off x="4456656" y="3769281"/>
            <a:ext cx="7625127" cy="2293358"/>
          </a:xfrm>
          <a:prstGeom prst="rect">
            <a:avLst/>
          </a:prstGeom>
        </p:spPr>
      </p:pic>
    </p:spTree>
    <p:extLst>
      <p:ext uri="{BB962C8B-B14F-4D97-AF65-F5344CB8AC3E}">
        <p14:creationId xmlns:p14="http://schemas.microsoft.com/office/powerpoint/2010/main" val="41315661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2F0-EDA0-4919-9A33-DA32D50B937F}"/>
              </a:ext>
            </a:extLst>
          </p:cNvPr>
          <p:cNvSpPr>
            <a:spLocks noGrp="1"/>
          </p:cNvSpPr>
          <p:nvPr>
            <p:ph type="title"/>
          </p:nvPr>
        </p:nvSpPr>
        <p:spPr>
          <a:xfrm>
            <a:off x="588263" y="497958"/>
            <a:ext cx="11018520" cy="430826"/>
          </a:xfrm>
        </p:spPr>
        <p:txBody>
          <a:bodyPr/>
          <a:lstStyle/>
          <a:p>
            <a:r>
              <a:rPr lang="en-US" dirty="0"/>
              <a:t>Guided demonstration – Microsoft 365 Defender</a:t>
            </a:r>
          </a:p>
        </p:txBody>
      </p:sp>
      <p:sp>
        <p:nvSpPr>
          <p:cNvPr id="3" name="Rectangle 2">
            <a:extLst>
              <a:ext uri="{FF2B5EF4-FFF2-40B4-BE49-F238E27FC236}">
                <a16:creationId xmlns:a16="http://schemas.microsoft.com/office/drawing/2014/main" id="{7DBCEFBF-1A58-4AC5-A201-44589DD26260}"/>
              </a:ext>
              <a:ext uri="{C183D7F6-B498-43B3-948B-1728B52AA6E4}">
                <adec:decorative xmlns:adec="http://schemas.microsoft.com/office/drawing/2017/decorative" val="0"/>
              </a:ext>
            </a:extLst>
          </p:cNvPr>
          <p:cNvSpPr/>
          <p:nvPr/>
        </p:nvSpPr>
        <p:spPr bwMode="auto">
          <a:xfrm>
            <a:off x="568047" y="1720818"/>
            <a:ext cx="4229303" cy="3668068"/>
          </a:xfrm>
          <a:prstGeom prst="rect">
            <a:avLst/>
          </a:prstGeom>
          <a:solidFill>
            <a:schemeClr val="bg1">
              <a:lumMod val="95000"/>
            </a:schemeClr>
          </a:solid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79285" tIns="134464" rIns="179285" bIns="134464" numCol="1" spcCol="0" rtlCol="0" fromWordArt="0" anchor="t" anchorCtr="0" forceAA="0" compatLnSpc="1">
            <a:prstTxWarp prst="textNoShape">
              <a:avLst/>
            </a:prstTxWarp>
            <a:noAutofit/>
          </a:bodyPr>
          <a:lstStyle/>
          <a:p>
            <a:pPr lvl="0" fontAlgn="base"/>
            <a:r>
              <a:rPr lang="en-US" sz="2353" dirty="0">
                <a:latin typeface="Segoe UI Semibold"/>
              </a:rPr>
              <a:t>Scenario:</a:t>
            </a:r>
          </a:p>
          <a:p>
            <a:pPr marL="0" lvl="1" fontAlgn="base"/>
            <a:r>
              <a:rPr lang="en-US" sz="2353" dirty="0"/>
              <a:t>You are the security operations analyst and must protect organization from harmful activities.</a:t>
            </a:r>
          </a:p>
        </p:txBody>
      </p:sp>
      <p:sp>
        <p:nvSpPr>
          <p:cNvPr id="4" name="Rectangle 3">
            <a:extLst>
              <a:ext uri="{FF2B5EF4-FFF2-40B4-BE49-F238E27FC236}">
                <a16:creationId xmlns:a16="http://schemas.microsoft.com/office/drawing/2014/main" id="{32ACE743-2610-4C45-9299-E5997950E4F7}"/>
              </a:ext>
              <a:ext uri="{C183D7F6-B498-43B3-948B-1728B52AA6E4}">
                <adec:decorative xmlns:adec="http://schemas.microsoft.com/office/drawing/2017/decorative" val="1"/>
              </a:ext>
            </a:extLst>
          </p:cNvPr>
          <p:cNvSpPr/>
          <p:nvPr/>
        </p:nvSpPr>
        <p:spPr bwMode="auto">
          <a:xfrm>
            <a:off x="4974666" y="1720818"/>
            <a:ext cx="6649288" cy="4560712"/>
          </a:xfrm>
          <a:prstGeom prst="rec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lvl="0" fontAlgn="base"/>
            <a:endParaRPr lang="en-US" sz="1961" dirty="0">
              <a:latin typeface="+mj-lt"/>
            </a:endParaRPr>
          </a:p>
        </p:txBody>
      </p:sp>
      <p:sp>
        <p:nvSpPr>
          <p:cNvPr id="5" name="Oval 4">
            <a:extLst>
              <a:ext uri="{FF2B5EF4-FFF2-40B4-BE49-F238E27FC236}">
                <a16:creationId xmlns:a16="http://schemas.microsoft.com/office/drawing/2014/main" id="{6702F31D-D439-4716-A2C7-1866D949A71E}"/>
              </a:ext>
            </a:extLst>
          </p:cNvPr>
          <p:cNvSpPr/>
          <p:nvPr/>
        </p:nvSpPr>
        <p:spPr bwMode="auto">
          <a:xfrm>
            <a:off x="5198832" y="2146442"/>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ea typeface="Segoe UI" pitchFamily="34" charset="0"/>
                <a:cs typeface="Segoe UI" pitchFamily="34" charset="0"/>
              </a:rPr>
              <a:t>Task 1</a:t>
            </a:r>
            <a:endParaRPr lang="en-IN" sz="1961" dirty="0">
              <a:solidFill>
                <a:schemeClr val="tx1"/>
              </a:solidFill>
              <a:latin typeface="+mj-lt"/>
              <a:ea typeface="Segoe UI" pitchFamily="34" charset="0"/>
              <a:cs typeface="Segoe UI" pitchFamily="34" charset="0"/>
            </a:endParaRPr>
          </a:p>
        </p:txBody>
      </p:sp>
      <p:sp>
        <p:nvSpPr>
          <p:cNvPr id="6" name="TextBox 5">
            <a:extLst>
              <a:ext uri="{FF2B5EF4-FFF2-40B4-BE49-F238E27FC236}">
                <a16:creationId xmlns:a16="http://schemas.microsoft.com/office/drawing/2014/main" id="{677F88CA-C9AC-476B-A4BB-EC8F4EC99FA3}"/>
              </a:ext>
            </a:extLst>
          </p:cNvPr>
          <p:cNvSpPr txBox="1"/>
          <p:nvPr/>
        </p:nvSpPr>
        <p:spPr>
          <a:xfrm>
            <a:off x="6407284" y="2476368"/>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Detect security risks</a:t>
            </a:r>
            <a:endParaRPr lang="en-US" sz="2353" dirty="0"/>
          </a:p>
        </p:txBody>
      </p:sp>
      <p:sp>
        <p:nvSpPr>
          <p:cNvPr id="7" name="Oval 6">
            <a:extLst>
              <a:ext uri="{FF2B5EF4-FFF2-40B4-BE49-F238E27FC236}">
                <a16:creationId xmlns:a16="http://schemas.microsoft.com/office/drawing/2014/main" id="{ADDA7DAD-F953-4E1E-AAF0-953EDE02CECF}"/>
              </a:ext>
            </a:extLst>
          </p:cNvPr>
          <p:cNvSpPr/>
          <p:nvPr/>
        </p:nvSpPr>
        <p:spPr bwMode="auto">
          <a:xfrm>
            <a:off x="5198832" y="3484144"/>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2</a:t>
            </a:r>
            <a:endParaRPr lang="en-IN" sz="1961" dirty="0">
              <a:solidFill>
                <a:schemeClr val="tx1"/>
              </a:solidFill>
              <a:latin typeface="+mj-lt"/>
              <a:cs typeface="Segoe UI" pitchFamily="34" charset="0"/>
            </a:endParaRPr>
          </a:p>
        </p:txBody>
      </p:sp>
      <p:sp>
        <p:nvSpPr>
          <p:cNvPr id="8" name="TextBox 7">
            <a:extLst>
              <a:ext uri="{FF2B5EF4-FFF2-40B4-BE49-F238E27FC236}">
                <a16:creationId xmlns:a16="http://schemas.microsoft.com/office/drawing/2014/main" id="{16D498BC-420F-4937-885C-FC47606896C8}"/>
              </a:ext>
            </a:extLst>
          </p:cNvPr>
          <p:cNvSpPr txBox="1"/>
          <p:nvPr/>
        </p:nvSpPr>
        <p:spPr>
          <a:xfrm>
            <a:off x="6426102" y="3779828"/>
            <a:ext cx="4992505" cy="362087"/>
          </a:xfrm>
          <a:prstGeom prst="rect">
            <a:avLst/>
          </a:prstGeom>
          <a:noFill/>
        </p:spPr>
        <p:txBody>
          <a:bodyPr wrap="square" lIns="0" tIns="0" rIns="0" bIns="0" rtlCol="0">
            <a:spAutoFit/>
          </a:bodyPr>
          <a:lstStyle/>
          <a:p>
            <a:r>
              <a:rPr lang="en-US" sz="2353" dirty="0"/>
              <a:t>Investigate attacks</a:t>
            </a:r>
            <a:endParaRPr lang="en-IN" sz="2353" dirty="0"/>
          </a:p>
        </p:txBody>
      </p:sp>
      <p:sp>
        <p:nvSpPr>
          <p:cNvPr id="10" name="Oval 9">
            <a:extLst>
              <a:ext uri="{FF2B5EF4-FFF2-40B4-BE49-F238E27FC236}">
                <a16:creationId xmlns:a16="http://schemas.microsoft.com/office/drawing/2014/main" id="{9B4BC4CE-43A9-4E1E-9080-BEE702CDD08C}"/>
              </a:ext>
            </a:extLst>
          </p:cNvPr>
          <p:cNvSpPr/>
          <p:nvPr/>
        </p:nvSpPr>
        <p:spPr bwMode="auto">
          <a:xfrm>
            <a:off x="5202147" y="4749727"/>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3</a:t>
            </a:r>
            <a:endParaRPr lang="en-IN" sz="1961" dirty="0">
              <a:solidFill>
                <a:schemeClr val="tx1"/>
              </a:solidFill>
              <a:latin typeface="+mj-lt"/>
              <a:cs typeface="Segoe UI" pitchFamily="34" charset="0"/>
            </a:endParaRPr>
          </a:p>
        </p:txBody>
      </p:sp>
      <p:sp>
        <p:nvSpPr>
          <p:cNvPr id="12" name="TextBox 11">
            <a:extLst>
              <a:ext uri="{FF2B5EF4-FFF2-40B4-BE49-F238E27FC236}">
                <a16:creationId xmlns:a16="http://schemas.microsoft.com/office/drawing/2014/main" id="{D883CDBA-A708-481B-A1F2-FC9FDCDB6415}"/>
              </a:ext>
            </a:extLst>
          </p:cNvPr>
          <p:cNvSpPr txBox="1"/>
          <p:nvPr/>
        </p:nvSpPr>
        <p:spPr>
          <a:xfrm>
            <a:off x="6401387" y="5076023"/>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Prevent harmful activities</a:t>
            </a:r>
            <a:endParaRPr lang="en-US" sz="2353" dirty="0"/>
          </a:p>
        </p:txBody>
      </p:sp>
    </p:spTree>
    <p:extLst>
      <p:ext uri="{BB962C8B-B14F-4D97-AF65-F5344CB8AC3E}">
        <p14:creationId xmlns:p14="http://schemas.microsoft.com/office/powerpoint/2010/main" val="13951938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Section break</a:t>
            </a:r>
          </a:p>
        </p:txBody>
      </p:sp>
      <p:pic>
        <p:nvPicPr>
          <p:cNvPr id="6" name="Picture Placeholder 6" descr="Icon of a shield with an exclamation point inside">
            <a:extLst>
              <a:ext uri="{FF2B5EF4-FFF2-40B4-BE49-F238E27FC236}">
                <a16:creationId xmlns:a16="http://schemas.microsoft.com/office/drawing/2014/main" id="{81615DF2-D95E-457A-930D-63786FF61231}"/>
              </a:ext>
            </a:extLst>
          </p:cNvPr>
          <p:cNvPicPr>
            <a:picLocks noGrp="1" noChangeAspect="1"/>
          </p:cNvPicPr>
          <p:nvPr>
            <p:ph type="pic" sz="quarter" idx="10"/>
          </p:nvPr>
        </p:nvPicPr>
        <p:blipFill rotWithShape="1">
          <a:blip r:embed="rId3"/>
          <a:srcRect t="1783" b="1783"/>
          <a:stretch/>
        </p:blipFill>
        <p:spPr>
          <a:xfrm>
            <a:off x="10098088" y="2778125"/>
            <a:ext cx="1281112" cy="1281113"/>
          </a:xfrm>
        </p:spPr>
      </p:pic>
    </p:spTree>
    <p:extLst>
      <p:ext uri="{BB962C8B-B14F-4D97-AF65-F5344CB8AC3E}">
        <p14:creationId xmlns:p14="http://schemas.microsoft.com/office/powerpoint/2010/main" val="22817505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2328</Words>
  <Application>Microsoft Office PowerPoint</Application>
  <PresentationFormat>Widescreen</PresentationFormat>
  <Paragraphs>418</Paragraphs>
  <Slides>58</Slides>
  <Notes>47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58</vt:i4>
      </vt:variant>
    </vt:vector>
  </HeadingPairs>
  <TitlesOfParts>
    <vt:vector size="69" baseType="lpstr">
      <vt:lpstr>Arial</vt:lpstr>
      <vt:lpstr>Calibri</vt:lpstr>
      <vt:lpstr>Consolas</vt:lpstr>
      <vt:lpstr>Segoe UI</vt:lpstr>
      <vt:lpstr>Segoe UI Light</vt:lpstr>
      <vt:lpstr>Segoe UI Semibold</vt:lpstr>
      <vt:lpstr>Symbol</vt:lpstr>
      <vt:lpstr>Wingdings</vt:lpstr>
      <vt:lpstr>Microsoft Security Template</vt:lpstr>
      <vt:lpstr>LIGHT GRAY TEMPLATE</vt:lpstr>
      <vt:lpstr>Security</vt:lpstr>
      <vt:lpstr>SC-200T00A Microsoft Security Operations Analyst</vt:lpstr>
      <vt:lpstr>Module 2: Mitigate threats using Microsoft 365 Defender</vt:lpstr>
      <vt:lpstr>Module agenda</vt:lpstr>
      <vt:lpstr>Lesson 1: Introduction to threat protection with Microsoft 365</vt:lpstr>
      <vt:lpstr>Lesson introduction</vt:lpstr>
      <vt:lpstr>Introduction to threat protection</vt:lpstr>
      <vt:lpstr>Common threats</vt:lpstr>
      <vt:lpstr>Guided demonstration – Microsoft 365 Defender</vt:lpstr>
      <vt:lpstr>Section break</vt:lpstr>
      <vt:lpstr>Lesson 2: Mitigate incidents using Microsoft 365 Defender </vt:lpstr>
      <vt:lpstr>Lesson introduction</vt:lpstr>
      <vt:lpstr>Use the Microsoft 365 Defender portal</vt:lpstr>
      <vt:lpstr>Manage incidents</vt:lpstr>
      <vt:lpstr>Investigate incidents</vt:lpstr>
      <vt:lpstr>Section break</vt:lpstr>
      <vt:lpstr>Lesson 3: Protect your identities with Azure AD Identity Protection </vt:lpstr>
      <vt:lpstr>Lesson introduction</vt:lpstr>
      <vt:lpstr>Azure AD Identity Protection explained</vt:lpstr>
      <vt:lpstr>Detect risks with Azure AD Identity Protection policies</vt:lpstr>
      <vt:lpstr>Remediate risks detected by Azure AD Identity Protection</vt:lpstr>
      <vt:lpstr>Section break</vt:lpstr>
      <vt:lpstr>Lesson 4: Remediate risks with Microsoft Defender for Office 365  </vt:lpstr>
      <vt:lpstr>Lesson introduction</vt:lpstr>
      <vt:lpstr>Microsoft Defender for Office 365 explained</vt:lpstr>
      <vt:lpstr>Automate, investigate, and remediate</vt:lpstr>
      <vt:lpstr>Guided Demonstration – Defender for Office 365</vt:lpstr>
      <vt:lpstr>Simulate attacks</vt:lpstr>
      <vt:lpstr>Section break</vt:lpstr>
      <vt:lpstr>Lesson 5: Microsoft Defender for Identity  </vt:lpstr>
      <vt:lpstr>Lesson introduction</vt:lpstr>
      <vt:lpstr>Microsoft Defender for Identity explained</vt:lpstr>
      <vt:lpstr>Guided demonstration – Microsoft Defender for Identity</vt:lpstr>
      <vt:lpstr>Configure Microsoft Defender for Identity sensors</vt:lpstr>
      <vt:lpstr>Section break</vt:lpstr>
      <vt:lpstr>Lesson 6: Microsoft Cloud App Security </vt:lpstr>
      <vt:lpstr>Lesson introduction</vt:lpstr>
      <vt:lpstr>The Cloud App Security Framework</vt:lpstr>
      <vt:lpstr>Explore your cloud apps with Cloud Discovery</vt:lpstr>
      <vt:lpstr>Protect your data and apps with Conditional Access App Control</vt:lpstr>
      <vt:lpstr>Classify and protect sensitive information</vt:lpstr>
      <vt:lpstr>Guided demonstration – Cloud App Security</vt:lpstr>
      <vt:lpstr>Section break</vt:lpstr>
      <vt:lpstr>Lesson 7: Respond to data loss prevention alerts  </vt:lpstr>
      <vt:lpstr>Lesson introduction</vt:lpstr>
      <vt:lpstr>Describe data loss prevention alerts</vt:lpstr>
      <vt:lpstr>Investigate DLP alerts in Microsoft 365 compliance</vt:lpstr>
      <vt:lpstr>Investigate DLP alerts in Microsoft Cloud App Security</vt:lpstr>
      <vt:lpstr>Section break</vt:lpstr>
      <vt:lpstr>Lesson 8: Manage insider risk in Microsoft 365  </vt:lpstr>
      <vt:lpstr>Lesson introduction</vt:lpstr>
      <vt:lpstr>Insider risk management explained</vt:lpstr>
      <vt:lpstr>Manage insider risk policies</vt:lpstr>
      <vt:lpstr>Guided demonstration – Insider risk management</vt:lpstr>
      <vt:lpstr>Section break</vt:lpstr>
      <vt:lpstr>Knowledge check</vt:lpstr>
      <vt:lpstr>Lab 01 – Mitigate threats using Microsoft 365 Defender</vt:lpstr>
      <vt:lpstr>Lab Exercises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2021-03-30T18:33:23Z</dcterms:created>
  <dcterms:modified xsi:type="dcterms:W3CDTF">2021-06-25T22:59:41Z</dcterms:modified>
</cp:coreProperties>
</file>